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61" r:id="rId2"/>
    <p:sldId id="262" r:id="rId3"/>
    <p:sldId id="269" r:id="rId4"/>
    <p:sldId id="264" r:id="rId5"/>
    <p:sldId id="265" r:id="rId6"/>
    <p:sldId id="268" r:id="rId7"/>
    <p:sldId id="266" r:id="rId8"/>
  </p:sldIdLst>
  <p:sldSz cx="5376863" cy="7169150" type="B5ISO"/>
  <p:notesSz cx="6799263" cy="9929813"/>
  <p:defaultTextStyle>
    <a:defPPr>
      <a:defRPr lang="zh-TW"/>
    </a:defPPr>
    <a:lvl1pPr marL="0" algn="l" defTabSz="684271" rtl="0" eaLnBrk="1" latinLnBrk="0" hangingPunct="1">
      <a:defRPr sz="1347" kern="1200">
        <a:solidFill>
          <a:schemeClr val="tx1"/>
        </a:solidFill>
        <a:latin typeface="+mn-lt"/>
        <a:ea typeface="+mn-ea"/>
        <a:cs typeface="+mn-cs"/>
      </a:defRPr>
    </a:lvl1pPr>
    <a:lvl2pPr marL="342135" algn="l" defTabSz="684271" rtl="0" eaLnBrk="1" latinLnBrk="0" hangingPunct="1">
      <a:defRPr sz="1347" kern="1200">
        <a:solidFill>
          <a:schemeClr val="tx1"/>
        </a:solidFill>
        <a:latin typeface="+mn-lt"/>
        <a:ea typeface="+mn-ea"/>
        <a:cs typeface="+mn-cs"/>
      </a:defRPr>
    </a:lvl2pPr>
    <a:lvl3pPr marL="684271" algn="l" defTabSz="684271" rtl="0" eaLnBrk="1" latinLnBrk="0" hangingPunct="1">
      <a:defRPr sz="1347" kern="1200">
        <a:solidFill>
          <a:schemeClr val="tx1"/>
        </a:solidFill>
        <a:latin typeface="+mn-lt"/>
        <a:ea typeface="+mn-ea"/>
        <a:cs typeface="+mn-cs"/>
      </a:defRPr>
    </a:lvl3pPr>
    <a:lvl4pPr marL="1026407" algn="l" defTabSz="684271" rtl="0" eaLnBrk="1" latinLnBrk="0" hangingPunct="1">
      <a:defRPr sz="1347" kern="1200">
        <a:solidFill>
          <a:schemeClr val="tx1"/>
        </a:solidFill>
        <a:latin typeface="+mn-lt"/>
        <a:ea typeface="+mn-ea"/>
        <a:cs typeface="+mn-cs"/>
      </a:defRPr>
    </a:lvl4pPr>
    <a:lvl5pPr marL="1368542" algn="l" defTabSz="684271" rtl="0" eaLnBrk="1" latinLnBrk="0" hangingPunct="1">
      <a:defRPr sz="1347" kern="1200">
        <a:solidFill>
          <a:schemeClr val="tx1"/>
        </a:solidFill>
        <a:latin typeface="+mn-lt"/>
        <a:ea typeface="+mn-ea"/>
        <a:cs typeface="+mn-cs"/>
      </a:defRPr>
    </a:lvl5pPr>
    <a:lvl6pPr marL="1710678" algn="l" defTabSz="684271" rtl="0" eaLnBrk="1" latinLnBrk="0" hangingPunct="1">
      <a:defRPr sz="1347" kern="1200">
        <a:solidFill>
          <a:schemeClr val="tx1"/>
        </a:solidFill>
        <a:latin typeface="+mn-lt"/>
        <a:ea typeface="+mn-ea"/>
        <a:cs typeface="+mn-cs"/>
      </a:defRPr>
    </a:lvl6pPr>
    <a:lvl7pPr marL="2052813" algn="l" defTabSz="684271" rtl="0" eaLnBrk="1" latinLnBrk="0" hangingPunct="1">
      <a:defRPr sz="1347" kern="1200">
        <a:solidFill>
          <a:schemeClr val="tx1"/>
        </a:solidFill>
        <a:latin typeface="+mn-lt"/>
        <a:ea typeface="+mn-ea"/>
        <a:cs typeface="+mn-cs"/>
      </a:defRPr>
    </a:lvl7pPr>
    <a:lvl8pPr marL="2394949" algn="l" defTabSz="684271" rtl="0" eaLnBrk="1" latinLnBrk="0" hangingPunct="1">
      <a:defRPr sz="1347" kern="1200">
        <a:solidFill>
          <a:schemeClr val="tx1"/>
        </a:solidFill>
        <a:latin typeface="+mn-lt"/>
        <a:ea typeface="+mn-ea"/>
        <a:cs typeface="+mn-cs"/>
      </a:defRPr>
    </a:lvl8pPr>
    <a:lvl9pPr marL="2737085" algn="l" defTabSz="684271" rtl="0" eaLnBrk="1" latinLnBrk="0" hangingPunct="1">
      <a:defRPr sz="13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8" userDrawn="1">
          <p15:clr>
            <a:srgbClr val="A4A3A4"/>
          </p15:clr>
        </p15:guide>
        <p15:guide id="2" pos="16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F6F6F6"/>
    <a:srgbClr val="53A3D8"/>
    <a:srgbClr val="A8C1CC"/>
    <a:srgbClr val="202020"/>
    <a:srgbClr val="5B7D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576" autoAdjust="0"/>
  </p:normalViewPr>
  <p:slideViewPr>
    <p:cSldViewPr snapToGrid="0">
      <p:cViewPr varScale="1">
        <p:scale>
          <a:sx n="65" d="100"/>
          <a:sy n="65" d="100"/>
        </p:scale>
        <p:origin x="2202" y="48"/>
      </p:cViewPr>
      <p:guideLst>
        <p:guide orient="horz" pos="2258"/>
        <p:guide pos="16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F317FBE8-1DBC-4CAB-B98F-112DD142D404}" type="datetimeFigureOut">
              <a:rPr lang="zh-TW" altLang="en-US" smtClean="0"/>
              <a:t>2016/12/20</a:t>
            </a:fld>
            <a:endParaRPr lang="zh-TW" altLang="en-US"/>
          </a:p>
        </p:txBody>
      </p:sp>
      <p:sp>
        <p:nvSpPr>
          <p:cNvPr id="4" name="投影片圖像版面配置區 3"/>
          <p:cNvSpPr>
            <a:spLocks noGrp="1" noRot="1" noChangeAspect="1"/>
          </p:cNvSpPr>
          <p:nvPr>
            <p:ph type="sldImg" idx="2"/>
          </p:nvPr>
        </p:nvSpPr>
        <p:spPr>
          <a:xfrm>
            <a:off x="2143125" y="1241425"/>
            <a:ext cx="2513013" cy="335121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6D1C7BD4-17E1-4A10-9E1F-3C3E25D66866}" type="slidenum">
              <a:rPr lang="zh-TW" altLang="en-US" smtClean="0"/>
              <a:t>‹#›</a:t>
            </a:fld>
            <a:endParaRPr lang="zh-TW" altLang="en-US"/>
          </a:p>
        </p:txBody>
      </p:sp>
    </p:spTree>
    <p:extLst>
      <p:ext uri="{BB962C8B-B14F-4D97-AF65-F5344CB8AC3E}">
        <p14:creationId xmlns:p14="http://schemas.microsoft.com/office/powerpoint/2010/main" val="1865352460"/>
      </p:ext>
    </p:extLst>
  </p:cSld>
  <p:clrMap bg1="lt1" tx1="dk1" bg2="lt2" tx2="dk2" accent1="accent1" accent2="accent2" accent3="accent3" accent4="accent4" accent5="accent5" accent6="accent6" hlink="hlink" folHlink="folHlink"/>
  <p:notesStyle>
    <a:lvl1pPr marL="0" algn="l" defTabSz="684271" rtl="0" eaLnBrk="1" latinLnBrk="0" hangingPunct="1">
      <a:defRPr sz="898" kern="1200">
        <a:solidFill>
          <a:schemeClr val="tx1"/>
        </a:solidFill>
        <a:latin typeface="+mn-lt"/>
        <a:ea typeface="+mn-ea"/>
        <a:cs typeface="+mn-cs"/>
      </a:defRPr>
    </a:lvl1pPr>
    <a:lvl2pPr marL="342135" algn="l" defTabSz="684271" rtl="0" eaLnBrk="1" latinLnBrk="0" hangingPunct="1">
      <a:defRPr sz="898" kern="1200">
        <a:solidFill>
          <a:schemeClr val="tx1"/>
        </a:solidFill>
        <a:latin typeface="+mn-lt"/>
        <a:ea typeface="+mn-ea"/>
        <a:cs typeface="+mn-cs"/>
      </a:defRPr>
    </a:lvl2pPr>
    <a:lvl3pPr marL="684271" algn="l" defTabSz="684271" rtl="0" eaLnBrk="1" latinLnBrk="0" hangingPunct="1">
      <a:defRPr sz="898" kern="1200">
        <a:solidFill>
          <a:schemeClr val="tx1"/>
        </a:solidFill>
        <a:latin typeface="+mn-lt"/>
        <a:ea typeface="+mn-ea"/>
        <a:cs typeface="+mn-cs"/>
      </a:defRPr>
    </a:lvl3pPr>
    <a:lvl4pPr marL="1026407" algn="l" defTabSz="684271" rtl="0" eaLnBrk="1" latinLnBrk="0" hangingPunct="1">
      <a:defRPr sz="898" kern="1200">
        <a:solidFill>
          <a:schemeClr val="tx1"/>
        </a:solidFill>
        <a:latin typeface="+mn-lt"/>
        <a:ea typeface="+mn-ea"/>
        <a:cs typeface="+mn-cs"/>
      </a:defRPr>
    </a:lvl4pPr>
    <a:lvl5pPr marL="1368542" algn="l" defTabSz="684271" rtl="0" eaLnBrk="1" latinLnBrk="0" hangingPunct="1">
      <a:defRPr sz="898" kern="1200">
        <a:solidFill>
          <a:schemeClr val="tx1"/>
        </a:solidFill>
        <a:latin typeface="+mn-lt"/>
        <a:ea typeface="+mn-ea"/>
        <a:cs typeface="+mn-cs"/>
      </a:defRPr>
    </a:lvl5pPr>
    <a:lvl6pPr marL="1710678" algn="l" defTabSz="684271" rtl="0" eaLnBrk="1" latinLnBrk="0" hangingPunct="1">
      <a:defRPr sz="898" kern="1200">
        <a:solidFill>
          <a:schemeClr val="tx1"/>
        </a:solidFill>
        <a:latin typeface="+mn-lt"/>
        <a:ea typeface="+mn-ea"/>
        <a:cs typeface="+mn-cs"/>
      </a:defRPr>
    </a:lvl6pPr>
    <a:lvl7pPr marL="2052813" algn="l" defTabSz="684271" rtl="0" eaLnBrk="1" latinLnBrk="0" hangingPunct="1">
      <a:defRPr sz="898" kern="1200">
        <a:solidFill>
          <a:schemeClr val="tx1"/>
        </a:solidFill>
        <a:latin typeface="+mn-lt"/>
        <a:ea typeface="+mn-ea"/>
        <a:cs typeface="+mn-cs"/>
      </a:defRPr>
    </a:lvl7pPr>
    <a:lvl8pPr marL="2394949" algn="l" defTabSz="684271" rtl="0" eaLnBrk="1" latinLnBrk="0" hangingPunct="1">
      <a:defRPr sz="898" kern="1200">
        <a:solidFill>
          <a:schemeClr val="tx1"/>
        </a:solidFill>
        <a:latin typeface="+mn-lt"/>
        <a:ea typeface="+mn-ea"/>
        <a:cs typeface="+mn-cs"/>
      </a:defRPr>
    </a:lvl8pPr>
    <a:lvl9pPr marL="2737085" algn="l" defTabSz="684271" rtl="0" eaLnBrk="1" latinLnBrk="0" hangingPunct="1">
      <a:defRPr sz="8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網頁方式，一</a:t>
            </a:r>
            <a:r>
              <a:rPr lang="en-US" altLang="zh-TW" dirty="0" smtClean="0"/>
              <a:t>~</a:t>
            </a:r>
            <a:r>
              <a:rPr lang="zh-TW" altLang="en-US" dirty="0" smtClean="0"/>
              <a:t>二頁為同一頁，上為活動介紹，下為報名資料填寫，需設計活動 </a:t>
            </a:r>
            <a:r>
              <a:rPr lang="en-US" altLang="zh-TW" dirty="0" smtClean="0"/>
              <a:t>banner</a:t>
            </a:r>
            <a:r>
              <a:rPr lang="zh-TW" altLang="en-US" dirty="0" smtClean="0"/>
              <a:t>，以及設計一處供</a:t>
            </a:r>
            <a:r>
              <a:rPr lang="en-US" altLang="zh-TW" dirty="0" smtClean="0"/>
              <a:t>Tommy/Ariel </a:t>
            </a:r>
            <a:r>
              <a:rPr lang="zh-TW" altLang="en-US" dirty="0" smtClean="0"/>
              <a:t>下載所有報名資料。</a:t>
            </a:r>
            <a:endParaRPr lang="en-US" altLang="zh-TW" dirty="0" smtClean="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1</a:t>
            </a:fld>
            <a:endParaRPr lang="zh-TW" altLang="en-US"/>
          </a:p>
        </p:txBody>
      </p:sp>
    </p:spTree>
    <p:extLst>
      <p:ext uri="{BB962C8B-B14F-4D97-AF65-F5344CB8AC3E}">
        <p14:creationId xmlns:p14="http://schemas.microsoft.com/office/powerpoint/2010/main" val="3875218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除推薦人外，其他皆為必填，報名人數為下拉式單選，最多</a:t>
            </a:r>
            <a:r>
              <a:rPr lang="en-US" altLang="zh-TW" dirty="0" smtClean="0"/>
              <a:t>10</a:t>
            </a:r>
            <a:r>
              <a:rPr lang="zh-TW" altLang="en-US" dirty="0" smtClean="0"/>
              <a:t>位。</a:t>
            </a:r>
            <a:r>
              <a:rPr lang="en-US" altLang="zh-TW" dirty="0" smtClean="0"/>
              <a:t/>
            </a:r>
            <a:br>
              <a:rPr lang="en-US" altLang="zh-TW" dirty="0" smtClean="0"/>
            </a:br>
            <a:endParaRPr lang="en-US" altLang="zh-TW" dirty="0" smtClean="0"/>
          </a:p>
          <a:p>
            <a:pPr marL="0" marR="0" indent="0" algn="l" defTabSz="684271" rtl="0" eaLnBrk="1" fontAlgn="auto" latinLnBrk="0" hangingPunct="1">
              <a:lnSpc>
                <a:spcPct val="100000"/>
              </a:lnSpc>
              <a:spcBef>
                <a:spcPts val="0"/>
              </a:spcBef>
              <a:spcAft>
                <a:spcPts val="0"/>
              </a:spcAft>
              <a:buClrTx/>
              <a:buSzTx/>
              <a:buFontTx/>
              <a:buNone/>
              <a:tabLst/>
              <a:defRPr/>
            </a:pPr>
            <a:r>
              <a:rPr lang="zh-TW" altLang="en-US" dirty="0" smtClean="0"/>
              <a:t>需勾選</a:t>
            </a:r>
            <a:r>
              <a:rPr lang="zh-TW" altLang="en-US" sz="900" b="1" dirty="0" smtClean="0">
                <a:solidFill>
                  <a:schemeClr val="accent5"/>
                </a:solidFill>
                <a:latin typeface="HelveticaNeue-Light"/>
              </a:rPr>
              <a:t>隱私權保護政策及使用條款 </a:t>
            </a:r>
            <a:r>
              <a:rPr lang="zh-TW" altLang="en-US" dirty="0" smtClean="0"/>
              <a:t>，才可將報名資料送出。</a:t>
            </a:r>
            <a:endParaRPr lang="en-US" altLang="zh-TW" dirty="0" smtClean="0"/>
          </a:p>
          <a:p>
            <a:pPr marL="0" marR="0" indent="0" algn="l" defTabSz="684271"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684271" rtl="0" eaLnBrk="1" fontAlgn="auto" latinLnBrk="0" hangingPunct="1">
              <a:lnSpc>
                <a:spcPct val="100000"/>
              </a:lnSpc>
              <a:spcBef>
                <a:spcPts val="0"/>
              </a:spcBef>
              <a:spcAft>
                <a:spcPts val="0"/>
              </a:spcAft>
              <a:buClrTx/>
              <a:buSzTx/>
              <a:buFontTx/>
              <a:buNone/>
              <a:tabLst/>
              <a:defRPr/>
            </a:pPr>
            <a:r>
              <a:rPr lang="zh-TW" altLang="en-US" dirty="0" smtClean="0"/>
              <a:t>最下方需有該報名網頁</a:t>
            </a:r>
            <a:r>
              <a:rPr lang="en-US" altLang="zh-TW" baseline="0" dirty="0" smtClean="0"/>
              <a:t> QR CODE</a:t>
            </a:r>
            <a:r>
              <a:rPr lang="zh-TW" altLang="en-US" baseline="0" dirty="0" smtClean="0"/>
              <a:t>。</a:t>
            </a:r>
            <a:endParaRPr lang="zh-TW" altLang="en-US" dirty="0" smtClean="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2</a:t>
            </a:fld>
            <a:endParaRPr lang="zh-TW" altLang="en-US"/>
          </a:p>
        </p:txBody>
      </p:sp>
    </p:spTree>
    <p:extLst>
      <p:ext uri="{BB962C8B-B14F-4D97-AF65-F5344CB8AC3E}">
        <p14:creationId xmlns:p14="http://schemas.microsoft.com/office/powerpoint/2010/main" val="93970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900" b="1" dirty="0" smtClean="0">
                <a:solidFill>
                  <a:schemeClr val="accent5"/>
                </a:solidFill>
                <a:latin typeface="HelveticaNeue-Light"/>
              </a:rPr>
              <a:t>隱私權保護政策及使用條款 說明頁面。</a:t>
            </a:r>
            <a:endParaRPr lang="zh-TW" altLang="en-US" dirty="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3</a:t>
            </a:fld>
            <a:endParaRPr lang="zh-TW" altLang="en-US"/>
          </a:p>
        </p:txBody>
      </p:sp>
    </p:spTree>
    <p:extLst>
      <p:ext uri="{BB962C8B-B14F-4D97-AF65-F5344CB8AC3E}">
        <p14:creationId xmlns:p14="http://schemas.microsoft.com/office/powerpoint/2010/main" val="243017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報名資料填寫完成，按送出後，進入第一銀行信用卡付款頁面。</a:t>
            </a:r>
            <a:endParaRPr lang="zh-TW" altLang="en-US" dirty="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4</a:t>
            </a:fld>
            <a:endParaRPr lang="zh-TW" altLang="en-US"/>
          </a:p>
        </p:txBody>
      </p:sp>
    </p:spTree>
    <p:extLst>
      <p:ext uri="{BB962C8B-B14F-4D97-AF65-F5344CB8AC3E}">
        <p14:creationId xmlns:p14="http://schemas.microsoft.com/office/powerpoint/2010/main" val="561391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付款成功，需有訂單頁面，且寄至付款人信箱，如有多人一起報名，只需將訂單資料寄至該付款人資料即可。</a:t>
            </a:r>
            <a:endParaRPr lang="zh-TW" altLang="en-US" dirty="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5</a:t>
            </a:fld>
            <a:endParaRPr lang="zh-TW" altLang="en-US"/>
          </a:p>
        </p:txBody>
      </p:sp>
    </p:spTree>
    <p:extLst>
      <p:ext uri="{BB962C8B-B14F-4D97-AF65-F5344CB8AC3E}">
        <p14:creationId xmlns:p14="http://schemas.microsoft.com/office/powerpoint/2010/main" val="1379306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付款失敗，點擊回到報名頁面，重新填寫報名以及付款！</a:t>
            </a:r>
            <a:r>
              <a:rPr lang="en-US" altLang="zh-TW" dirty="0" smtClean="0"/>
              <a:t/>
            </a:r>
            <a:br>
              <a:rPr lang="en-US" altLang="zh-TW" dirty="0" smtClean="0"/>
            </a:br>
            <a:r>
              <a:rPr lang="en-US" altLang="zh-TW" dirty="0" smtClean="0"/>
              <a:t>BANNER</a:t>
            </a:r>
            <a:r>
              <a:rPr lang="zh-TW" altLang="en-US" dirty="0" smtClean="0"/>
              <a:t>與報名頁面同即可！</a:t>
            </a:r>
            <a:endParaRPr lang="zh-TW" altLang="en-US" dirty="0"/>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6</a:t>
            </a:fld>
            <a:endParaRPr lang="zh-TW" altLang="en-US"/>
          </a:p>
        </p:txBody>
      </p:sp>
    </p:spTree>
    <p:extLst>
      <p:ext uri="{BB962C8B-B14F-4D97-AF65-F5344CB8AC3E}">
        <p14:creationId xmlns:p14="http://schemas.microsoft.com/office/powerpoint/2010/main" val="2257184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684271" rtl="0" eaLnBrk="1" fontAlgn="auto" latinLnBrk="0" hangingPunct="1">
              <a:lnSpc>
                <a:spcPct val="100000"/>
              </a:lnSpc>
              <a:spcBef>
                <a:spcPts val="0"/>
              </a:spcBef>
              <a:spcAft>
                <a:spcPts val="0"/>
              </a:spcAft>
              <a:buClrTx/>
              <a:buSzTx/>
              <a:buFontTx/>
              <a:buNone/>
              <a:tabLst/>
              <a:defRPr/>
            </a:pPr>
            <a:r>
              <a:rPr lang="zh-TW" altLang="en-US" dirty="0" smtClean="0"/>
              <a:t>此為通知信，報名成功者皆會收到此通知信，以及屬於自己的</a:t>
            </a:r>
            <a:r>
              <a:rPr lang="en-US" altLang="zh-TW" dirty="0" smtClean="0"/>
              <a:t>QR</a:t>
            </a:r>
            <a:r>
              <a:rPr lang="zh-TW" altLang="en-US" dirty="0" smtClean="0"/>
              <a:t> </a:t>
            </a:r>
            <a:r>
              <a:rPr lang="en-US" altLang="zh-TW" dirty="0" smtClean="0"/>
              <a:t>CODE</a:t>
            </a:r>
            <a:r>
              <a:rPr lang="zh-TW" altLang="en-US" dirty="0" smtClean="0"/>
              <a:t>，屆時</a:t>
            </a:r>
            <a:r>
              <a:rPr lang="en-US" altLang="zh-TW" dirty="0" smtClean="0"/>
              <a:t>01/12</a:t>
            </a:r>
            <a:r>
              <a:rPr lang="zh-TW" altLang="en-US" dirty="0" smtClean="0"/>
              <a:t>會有專屬的</a:t>
            </a:r>
            <a:r>
              <a:rPr lang="en-US" altLang="zh-TW" dirty="0" smtClean="0"/>
              <a:t>APP</a:t>
            </a:r>
            <a:r>
              <a:rPr lang="zh-TW" altLang="en-US" dirty="0" smtClean="0"/>
              <a:t>掃描器，掃描即可報到成功，以其他掃描器，只會有</a:t>
            </a:r>
            <a:r>
              <a:rPr lang="en-US" altLang="zh-TW" dirty="0" smtClean="0"/>
              <a:t>ID</a:t>
            </a:r>
            <a:r>
              <a:rPr lang="zh-TW" altLang="en-US" dirty="0" smtClean="0"/>
              <a:t>顯示！</a:t>
            </a:r>
            <a:r>
              <a:rPr lang="en-US" altLang="zh-TW" dirty="0" smtClean="0"/>
              <a:t/>
            </a:r>
            <a:br>
              <a:rPr lang="en-US" altLang="zh-TW" dirty="0" smtClean="0"/>
            </a:br>
            <a:r>
              <a:rPr lang="en-US" altLang="zh-TW" dirty="0" smtClean="0"/>
              <a:t>BANNER</a:t>
            </a:r>
            <a:r>
              <a:rPr lang="zh-TW" altLang="en-US" dirty="0" smtClean="0"/>
              <a:t>與報名頁面同即可！</a:t>
            </a:r>
          </a:p>
        </p:txBody>
      </p:sp>
      <p:sp>
        <p:nvSpPr>
          <p:cNvPr id="4" name="投影片編號版面配置區 3"/>
          <p:cNvSpPr>
            <a:spLocks noGrp="1"/>
          </p:cNvSpPr>
          <p:nvPr>
            <p:ph type="sldNum" sz="quarter" idx="10"/>
          </p:nvPr>
        </p:nvSpPr>
        <p:spPr/>
        <p:txBody>
          <a:bodyPr/>
          <a:lstStyle/>
          <a:p>
            <a:fld id="{6D1C7BD4-17E1-4A10-9E1F-3C3E25D66866}" type="slidenum">
              <a:rPr lang="zh-TW" altLang="en-US" smtClean="0"/>
              <a:t>7</a:t>
            </a:fld>
            <a:endParaRPr lang="zh-TW" altLang="en-US"/>
          </a:p>
        </p:txBody>
      </p:sp>
    </p:spTree>
    <p:extLst>
      <p:ext uri="{BB962C8B-B14F-4D97-AF65-F5344CB8AC3E}">
        <p14:creationId xmlns:p14="http://schemas.microsoft.com/office/powerpoint/2010/main" val="1526833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03265" y="1173285"/>
            <a:ext cx="4570334" cy="2495926"/>
          </a:xfrm>
        </p:spPr>
        <p:txBody>
          <a:bodyPr anchor="b"/>
          <a:lstStyle>
            <a:lvl1pPr algn="ctr">
              <a:defRPr sz="3528"/>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72108" y="3765464"/>
            <a:ext cx="4032647" cy="1730885"/>
          </a:xfrm>
        </p:spPr>
        <p:txBody>
          <a:bodyPr/>
          <a:lstStyle>
            <a:lvl1pPr marL="0" indent="0" algn="ctr">
              <a:buNone/>
              <a:defRPr sz="1411"/>
            </a:lvl1pPr>
            <a:lvl2pPr marL="268834" indent="0" algn="ctr">
              <a:buNone/>
              <a:defRPr sz="1176"/>
            </a:lvl2pPr>
            <a:lvl3pPr marL="537667" indent="0" algn="ctr">
              <a:buNone/>
              <a:defRPr sz="1058"/>
            </a:lvl3pPr>
            <a:lvl4pPr marL="806501" indent="0" algn="ctr">
              <a:buNone/>
              <a:defRPr sz="941"/>
            </a:lvl4pPr>
            <a:lvl5pPr marL="1075334" indent="0" algn="ctr">
              <a:buNone/>
              <a:defRPr sz="941"/>
            </a:lvl5pPr>
            <a:lvl6pPr marL="1344168" indent="0" algn="ctr">
              <a:buNone/>
              <a:defRPr sz="941"/>
            </a:lvl6pPr>
            <a:lvl7pPr marL="1613002" indent="0" algn="ctr">
              <a:buNone/>
              <a:defRPr sz="941"/>
            </a:lvl7pPr>
            <a:lvl8pPr marL="1881835" indent="0" algn="ctr">
              <a:buNone/>
              <a:defRPr sz="941"/>
            </a:lvl8pPr>
            <a:lvl9pPr marL="2150669" indent="0" algn="ctr">
              <a:buNone/>
              <a:defRPr sz="941"/>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703F0F83-9FDF-4D1A-AA70-EBB00EC004DD}" type="datetime1">
              <a:rPr lang="zh-TW" altLang="en-US" smtClean="0"/>
              <a:t>2016/12/20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408013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F2FBD9A-A6A9-4ADA-8EA0-B23B34B3D070}" type="datetime1">
              <a:rPr lang="zh-TW" altLang="en-US" smtClean="0"/>
              <a:t>2016/12/20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58258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47818" y="381691"/>
            <a:ext cx="1159386" cy="6075523"/>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369660" y="381691"/>
            <a:ext cx="3410947" cy="607552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AAE6F9B-63D6-4942-AA23-27E502A05D80}" type="datetime1">
              <a:rPr lang="zh-TW" altLang="en-US" smtClean="0"/>
              <a:t>2016/12/20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83061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67965F8-EAD6-44E6-B1F7-EAE0F1842EC5}" type="datetime1">
              <a:rPr lang="zh-TW" altLang="en-US" smtClean="0"/>
              <a:t>2016/12/20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98421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366859" y="1787311"/>
            <a:ext cx="4637544" cy="2982167"/>
          </a:xfrm>
        </p:spPr>
        <p:txBody>
          <a:bodyPr anchor="b"/>
          <a:lstStyle>
            <a:lvl1pPr>
              <a:defRPr sz="3528"/>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366859" y="4797690"/>
            <a:ext cx="4637544" cy="1568251"/>
          </a:xfrm>
        </p:spPr>
        <p:txBody>
          <a:bodyPr/>
          <a:lstStyle>
            <a:lvl1pPr marL="0" indent="0">
              <a:buNone/>
              <a:defRPr sz="1411">
                <a:solidFill>
                  <a:schemeClr val="tx1"/>
                </a:solidFill>
              </a:defRPr>
            </a:lvl1pPr>
            <a:lvl2pPr marL="268834" indent="0">
              <a:buNone/>
              <a:defRPr sz="1176">
                <a:solidFill>
                  <a:schemeClr val="tx1">
                    <a:tint val="75000"/>
                  </a:schemeClr>
                </a:solidFill>
              </a:defRPr>
            </a:lvl2pPr>
            <a:lvl3pPr marL="537667" indent="0">
              <a:buNone/>
              <a:defRPr sz="1058">
                <a:solidFill>
                  <a:schemeClr val="tx1">
                    <a:tint val="75000"/>
                  </a:schemeClr>
                </a:solidFill>
              </a:defRPr>
            </a:lvl3pPr>
            <a:lvl4pPr marL="806501" indent="0">
              <a:buNone/>
              <a:defRPr sz="941">
                <a:solidFill>
                  <a:schemeClr val="tx1">
                    <a:tint val="75000"/>
                  </a:schemeClr>
                </a:solidFill>
              </a:defRPr>
            </a:lvl4pPr>
            <a:lvl5pPr marL="1075334" indent="0">
              <a:buNone/>
              <a:defRPr sz="941">
                <a:solidFill>
                  <a:schemeClr val="tx1">
                    <a:tint val="75000"/>
                  </a:schemeClr>
                </a:solidFill>
              </a:defRPr>
            </a:lvl5pPr>
            <a:lvl6pPr marL="1344168" indent="0">
              <a:buNone/>
              <a:defRPr sz="941">
                <a:solidFill>
                  <a:schemeClr val="tx1">
                    <a:tint val="75000"/>
                  </a:schemeClr>
                </a:solidFill>
              </a:defRPr>
            </a:lvl6pPr>
            <a:lvl7pPr marL="1613002" indent="0">
              <a:buNone/>
              <a:defRPr sz="941">
                <a:solidFill>
                  <a:schemeClr val="tx1">
                    <a:tint val="75000"/>
                  </a:schemeClr>
                </a:solidFill>
              </a:defRPr>
            </a:lvl7pPr>
            <a:lvl8pPr marL="1881835" indent="0">
              <a:buNone/>
              <a:defRPr sz="941">
                <a:solidFill>
                  <a:schemeClr val="tx1">
                    <a:tint val="75000"/>
                  </a:schemeClr>
                </a:solidFill>
              </a:defRPr>
            </a:lvl8pPr>
            <a:lvl9pPr marL="2150669" indent="0">
              <a:buNone/>
              <a:defRPr sz="941">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C3B1DE5F-331E-49E2-A570-FBCEAFE4841F}" type="datetime1">
              <a:rPr lang="zh-TW" altLang="en-US" smtClean="0"/>
              <a:t>2016/12/20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65621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369659" y="1908454"/>
            <a:ext cx="2285167" cy="4548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2722037" y="1908454"/>
            <a:ext cx="2285167" cy="4548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F20E58BB-129A-42D2-A270-2C34EA599C14}" type="datetime1">
              <a:rPr lang="zh-TW" altLang="en-US" smtClean="0"/>
              <a:t>2016/12/20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22866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370360" y="381693"/>
            <a:ext cx="4637544" cy="1385704"/>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370360" y="1757438"/>
            <a:ext cx="2274665" cy="861293"/>
          </a:xfrm>
        </p:spPr>
        <p:txBody>
          <a:bodyPr anchor="b"/>
          <a:lstStyle>
            <a:lvl1pPr marL="0" indent="0">
              <a:buNone/>
              <a:defRPr sz="1411" b="1"/>
            </a:lvl1pPr>
            <a:lvl2pPr marL="268834" indent="0">
              <a:buNone/>
              <a:defRPr sz="1176" b="1"/>
            </a:lvl2pPr>
            <a:lvl3pPr marL="537667" indent="0">
              <a:buNone/>
              <a:defRPr sz="1058" b="1"/>
            </a:lvl3pPr>
            <a:lvl4pPr marL="806501" indent="0">
              <a:buNone/>
              <a:defRPr sz="941" b="1"/>
            </a:lvl4pPr>
            <a:lvl5pPr marL="1075334" indent="0">
              <a:buNone/>
              <a:defRPr sz="941" b="1"/>
            </a:lvl5pPr>
            <a:lvl6pPr marL="1344168" indent="0">
              <a:buNone/>
              <a:defRPr sz="941" b="1"/>
            </a:lvl6pPr>
            <a:lvl7pPr marL="1613002" indent="0">
              <a:buNone/>
              <a:defRPr sz="941" b="1"/>
            </a:lvl7pPr>
            <a:lvl8pPr marL="1881835" indent="0">
              <a:buNone/>
              <a:defRPr sz="941" b="1"/>
            </a:lvl8pPr>
            <a:lvl9pPr marL="2150669" indent="0">
              <a:buNone/>
              <a:defRPr sz="941" b="1"/>
            </a:lvl9pPr>
          </a:lstStyle>
          <a:p>
            <a:pPr lvl="0"/>
            <a:r>
              <a:rPr lang="zh-TW" altLang="en-US" smtClean="0"/>
              <a:t>按一下以編輯母片文字樣式</a:t>
            </a:r>
          </a:p>
        </p:txBody>
      </p:sp>
      <p:sp>
        <p:nvSpPr>
          <p:cNvPr id="4" name="Content Placeholder 3"/>
          <p:cNvSpPr>
            <a:spLocks noGrp="1"/>
          </p:cNvSpPr>
          <p:nvPr>
            <p:ph sz="half" idx="2"/>
          </p:nvPr>
        </p:nvSpPr>
        <p:spPr>
          <a:xfrm>
            <a:off x="370360" y="2618731"/>
            <a:ext cx="2274665" cy="385175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2722037" y="1757438"/>
            <a:ext cx="2285867" cy="861293"/>
          </a:xfrm>
        </p:spPr>
        <p:txBody>
          <a:bodyPr anchor="b"/>
          <a:lstStyle>
            <a:lvl1pPr marL="0" indent="0">
              <a:buNone/>
              <a:defRPr sz="1411" b="1"/>
            </a:lvl1pPr>
            <a:lvl2pPr marL="268834" indent="0">
              <a:buNone/>
              <a:defRPr sz="1176" b="1"/>
            </a:lvl2pPr>
            <a:lvl3pPr marL="537667" indent="0">
              <a:buNone/>
              <a:defRPr sz="1058" b="1"/>
            </a:lvl3pPr>
            <a:lvl4pPr marL="806501" indent="0">
              <a:buNone/>
              <a:defRPr sz="941" b="1"/>
            </a:lvl4pPr>
            <a:lvl5pPr marL="1075334" indent="0">
              <a:buNone/>
              <a:defRPr sz="941" b="1"/>
            </a:lvl5pPr>
            <a:lvl6pPr marL="1344168" indent="0">
              <a:buNone/>
              <a:defRPr sz="941" b="1"/>
            </a:lvl6pPr>
            <a:lvl7pPr marL="1613002" indent="0">
              <a:buNone/>
              <a:defRPr sz="941" b="1"/>
            </a:lvl7pPr>
            <a:lvl8pPr marL="1881835" indent="0">
              <a:buNone/>
              <a:defRPr sz="941" b="1"/>
            </a:lvl8pPr>
            <a:lvl9pPr marL="2150669" indent="0">
              <a:buNone/>
              <a:defRPr sz="941" b="1"/>
            </a:lvl9pPr>
          </a:lstStyle>
          <a:p>
            <a:pPr lvl="0"/>
            <a:r>
              <a:rPr lang="zh-TW" altLang="en-US" smtClean="0"/>
              <a:t>按一下以編輯母片文字樣式</a:t>
            </a:r>
          </a:p>
        </p:txBody>
      </p:sp>
      <p:sp>
        <p:nvSpPr>
          <p:cNvPr id="6" name="Content Placeholder 5"/>
          <p:cNvSpPr>
            <a:spLocks noGrp="1"/>
          </p:cNvSpPr>
          <p:nvPr>
            <p:ph sz="quarter" idx="4"/>
          </p:nvPr>
        </p:nvSpPr>
        <p:spPr>
          <a:xfrm>
            <a:off x="2722037" y="2618731"/>
            <a:ext cx="2285867" cy="385175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8B2A122F-2CEE-4BC0-AEDD-3B1F95A12075}" type="datetime1">
              <a:rPr lang="zh-TW" altLang="en-US" smtClean="0"/>
              <a:t>2016/12/20</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167540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C13A36F9-BD7D-4743-9FD6-57C407A065CA}" type="datetime1">
              <a:rPr lang="zh-TW" altLang="en-US" smtClean="0"/>
              <a:t>2016/12/20</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1751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094E1-4213-4452-BB86-D9F782273BFE}" type="datetime1">
              <a:rPr lang="zh-TW" altLang="en-US" smtClean="0"/>
              <a:t>2016/12/20</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39778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370360" y="477943"/>
            <a:ext cx="1734178" cy="1672802"/>
          </a:xfrm>
        </p:spPr>
        <p:txBody>
          <a:bodyPr anchor="b"/>
          <a:lstStyle>
            <a:lvl1pPr>
              <a:defRPr sz="1882"/>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285867" y="1032226"/>
            <a:ext cx="2722037" cy="5094743"/>
          </a:xfrm>
        </p:spPr>
        <p:txBody>
          <a:bodyPr/>
          <a:lstStyle>
            <a:lvl1pPr>
              <a:defRPr sz="1882"/>
            </a:lvl1pPr>
            <a:lvl2pPr>
              <a:defRPr sz="1646"/>
            </a:lvl2pPr>
            <a:lvl3pPr>
              <a:defRPr sz="1411"/>
            </a:lvl3pPr>
            <a:lvl4pPr>
              <a:defRPr sz="1176"/>
            </a:lvl4pPr>
            <a:lvl5pPr>
              <a:defRPr sz="1176"/>
            </a:lvl5pPr>
            <a:lvl6pPr>
              <a:defRPr sz="1176"/>
            </a:lvl6pPr>
            <a:lvl7pPr>
              <a:defRPr sz="1176"/>
            </a:lvl7pPr>
            <a:lvl8pPr>
              <a:defRPr sz="1176"/>
            </a:lvl8pPr>
            <a:lvl9pPr>
              <a:defRPr sz="1176"/>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370360" y="2150745"/>
            <a:ext cx="1734178" cy="3984521"/>
          </a:xfrm>
        </p:spPr>
        <p:txBody>
          <a:bodyPr/>
          <a:lstStyle>
            <a:lvl1pPr marL="0" indent="0">
              <a:buNone/>
              <a:defRPr sz="941"/>
            </a:lvl1pPr>
            <a:lvl2pPr marL="268834" indent="0">
              <a:buNone/>
              <a:defRPr sz="823"/>
            </a:lvl2pPr>
            <a:lvl3pPr marL="537667" indent="0">
              <a:buNone/>
              <a:defRPr sz="706"/>
            </a:lvl3pPr>
            <a:lvl4pPr marL="806501" indent="0">
              <a:buNone/>
              <a:defRPr sz="588"/>
            </a:lvl4pPr>
            <a:lvl5pPr marL="1075334" indent="0">
              <a:buNone/>
              <a:defRPr sz="588"/>
            </a:lvl5pPr>
            <a:lvl6pPr marL="1344168" indent="0">
              <a:buNone/>
              <a:defRPr sz="588"/>
            </a:lvl6pPr>
            <a:lvl7pPr marL="1613002" indent="0">
              <a:buNone/>
              <a:defRPr sz="588"/>
            </a:lvl7pPr>
            <a:lvl8pPr marL="1881835" indent="0">
              <a:buNone/>
              <a:defRPr sz="588"/>
            </a:lvl8pPr>
            <a:lvl9pPr marL="2150669" indent="0">
              <a:buNone/>
              <a:defRPr sz="588"/>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F9EA76EE-6003-42BA-A40E-612934566270}" type="datetime1">
              <a:rPr lang="zh-TW" altLang="en-US" smtClean="0"/>
              <a:t>2016/12/20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237890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70360" y="477943"/>
            <a:ext cx="1734178" cy="1672802"/>
          </a:xfrm>
        </p:spPr>
        <p:txBody>
          <a:bodyPr anchor="b"/>
          <a:lstStyle>
            <a:lvl1pPr>
              <a:defRPr sz="1882"/>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285867" y="1032226"/>
            <a:ext cx="2722037" cy="5094743"/>
          </a:xfrm>
        </p:spPr>
        <p:txBody>
          <a:bodyPr anchor="t"/>
          <a:lstStyle>
            <a:lvl1pPr marL="0" indent="0">
              <a:buNone/>
              <a:defRPr sz="1882"/>
            </a:lvl1pPr>
            <a:lvl2pPr marL="268834" indent="0">
              <a:buNone/>
              <a:defRPr sz="1646"/>
            </a:lvl2pPr>
            <a:lvl3pPr marL="537667" indent="0">
              <a:buNone/>
              <a:defRPr sz="1411"/>
            </a:lvl3pPr>
            <a:lvl4pPr marL="806501" indent="0">
              <a:buNone/>
              <a:defRPr sz="1176"/>
            </a:lvl4pPr>
            <a:lvl5pPr marL="1075334" indent="0">
              <a:buNone/>
              <a:defRPr sz="1176"/>
            </a:lvl5pPr>
            <a:lvl6pPr marL="1344168" indent="0">
              <a:buNone/>
              <a:defRPr sz="1176"/>
            </a:lvl6pPr>
            <a:lvl7pPr marL="1613002" indent="0">
              <a:buNone/>
              <a:defRPr sz="1176"/>
            </a:lvl7pPr>
            <a:lvl8pPr marL="1881835" indent="0">
              <a:buNone/>
              <a:defRPr sz="1176"/>
            </a:lvl8pPr>
            <a:lvl9pPr marL="2150669" indent="0">
              <a:buNone/>
              <a:defRPr sz="1176"/>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370360" y="2150745"/>
            <a:ext cx="1734178" cy="3984521"/>
          </a:xfrm>
        </p:spPr>
        <p:txBody>
          <a:bodyPr/>
          <a:lstStyle>
            <a:lvl1pPr marL="0" indent="0">
              <a:buNone/>
              <a:defRPr sz="941"/>
            </a:lvl1pPr>
            <a:lvl2pPr marL="268834" indent="0">
              <a:buNone/>
              <a:defRPr sz="823"/>
            </a:lvl2pPr>
            <a:lvl3pPr marL="537667" indent="0">
              <a:buNone/>
              <a:defRPr sz="706"/>
            </a:lvl3pPr>
            <a:lvl4pPr marL="806501" indent="0">
              <a:buNone/>
              <a:defRPr sz="588"/>
            </a:lvl4pPr>
            <a:lvl5pPr marL="1075334" indent="0">
              <a:buNone/>
              <a:defRPr sz="588"/>
            </a:lvl5pPr>
            <a:lvl6pPr marL="1344168" indent="0">
              <a:buNone/>
              <a:defRPr sz="588"/>
            </a:lvl6pPr>
            <a:lvl7pPr marL="1613002" indent="0">
              <a:buNone/>
              <a:defRPr sz="588"/>
            </a:lvl7pPr>
            <a:lvl8pPr marL="1881835" indent="0">
              <a:buNone/>
              <a:defRPr sz="588"/>
            </a:lvl8pPr>
            <a:lvl9pPr marL="2150669" indent="0">
              <a:buNone/>
              <a:defRPr sz="588"/>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A05EF8A-03E9-4BDA-A04E-4CF1EC7983EC}" type="datetime1">
              <a:rPr lang="zh-TW" altLang="en-US" smtClean="0"/>
              <a:t>2016/12/20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60977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660" y="381693"/>
            <a:ext cx="4637544" cy="1385704"/>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369660" y="1908454"/>
            <a:ext cx="4637544" cy="454876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369659" y="6644741"/>
            <a:ext cx="1209794" cy="381691"/>
          </a:xfrm>
          <a:prstGeom prst="rect">
            <a:avLst/>
          </a:prstGeom>
        </p:spPr>
        <p:txBody>
          <a:bodyPr vert="horz" lIns="91440" tIns="45720" rIns="91440" bIns="45720" rtlCol="0" anchor="ctr"/>
          <a:lstStyle>
            <a:lvl1pPr algn="l">
              <a:defRPr sz="706">
                <a:solidFill>
                  <a:schemeClr val="tx1">
                    <a:tint val="75000"/>
                  </a:schemeClr>
                </a:solidFill>
              </a:defRPr>
            </a:lvl1pPr>
          </a:lstStyle>
          <a:p>
            <a:fld id="{2B30E1DC-2B6E-47EB-A217-7150FFE322AF}" type="datetime1">
              <a:rPr lang="zh-TW" altLang="en-US" smtClean="0"/>
              <a:t>2016/12/20</a:t>
            </a:fld>
            <a:endParaRPr lang="zh-TW" altLang="en-US"/>
          </a:p>
        </p:txBody>
      </p:sp>
      <p:sp>
        <p:nvSpPr>
          <p:cNvPr id="5" name="Footer Placeholder 4"/>
          <p:cNvSpPr>
            <a:spLocks noGrp="1"/>
          </p:cNvSpPr>
          <p:nvPr>
            <p:ph type="ftr" sz="quarter" idx="3"/>
          </p:nvPr>
        </p:nvSpPr>
        <p:spPr>
          <a:xfrm>
            <a:off x="1781086" y="6644741"/>
            <a:ext cx="1814691" cy="381691"/>
          </a:xfrm>
          <a:prstGeom prst="rect">
            <a:avLst/>
          </a:prstGeom>
        </p:spPr>
        <p:txBody>
          <a:bodyPr vert="horz" lIns="91440" tIns="45720" rIns="91440" bIns="45720" rtlCol="0" anchor="ctr"/>
          <a:lstStyle>
            <a:lvl1pPr algn="ctr">
              <a:defRPr sz="706">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3797410" y="6644741"/>
            <a:ext cx="1209794" cy="381691"/>
          </a:xfrm>
          <a:prstGeom prst="rect">
            <a:avLst/>
          </a:prstGeom>
        </p:spPr>
        <p:txBody>
          <a:bodyPr vert="horz" lIns="91440" tIns="45720" rIns="91440" bIns="45720" rtlCol="0" anchor="ctr"/>
          <a:lstStyle>
            <a:lvl1pPr algn="r">
              <a:defRPr sz="706">
                <a:solidFill>
                  <a:schemeClr val="tx1">
                    <a:tint val="75000"/>
                  </a:schemeClr>
                </a:solidFill>
              </a:defRPr>
            </a:lvl1pPr>
          </a:lstStyle>
          <a:p>
            <a:fld id="{0CA99AB5-42C5-4422-82E0-3ABE0EEA726B}" type="slidenum">
              <a:rPr lang="zh-TW" altLang="en-US" smtClean="0"/>
              <a:t>‹#›</a:t>
            </a:fld>
            <a:endParaRPr lang="zh-TW" altLang="en-US"/>
          </a:p>
        </p:txBody>
      </p:sp>
    </p:spTree>
    <p:extLst>
      <p:ext uri="{BB962C8B-B14F-4D97-AF65-F5344CB8AC3E}">
        <p14:creationId xmlns:p14="http://schemas.microsoft.com/office/powerpoint/2010/main" val="3635783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537667" rtl="0" eaLnBrk="1" latinLnBrk="0" hangingPunct="1">
        <a:lnSpc>
          <a:spcPct val="90000"/>
        </a:lnSpc>
        <a:spcBef>
          <a:spcPct val="0"/>
        </a:spcBef>
        <a:buNone/>
        <a:defRPr sz="2587" kern="1200">
          <a:solidFill>
            <a:schemeClr val="tx1"/>
          </a:solidFill>
          <a:latin typeface="+mj-lt"/>
          <a:ea typeface="+mj-ea"/>
          <a:cs typeface="+mj-cs"/>
        </a:defRPr>
      </a:lvl1pPr>
    </p:titleStyle>
    <p:bodyStyle>
      <a:lvl1pPr marL="134417" indent="-134417" algn="l" defTabSz="537667" rtl="0" eaLnBrk="1" latinLnBrk="0" hangingPunct="1">
        <a:lnSpc>
          <a:spcPct val="90000"/>
        </a:lnSpc>
        <a:spcBef>
          <a:spcPts val="588"/>
        </a:spcBef>
        <a:buFont typeface="Arial" panose="020B0604020202020204" pitchFamily="34" charset="0"/>
        <a:buChar char="•"/>
        <a:defRPr sz="1646" kern="1200">
          <a:solidFill>
            <a:schemeClr val="tx1"/>
          </a:solidFill>
          <a:latin typeface="+mn-lt"/>
          <a:ea typeface="+mn-ea"/>
          <a:cs typeface="+mn-cs"/>
        </a:defRPr>
      </a:lvl1pPr>
      <a:lvl2pPr marL="403250" indent="-134417" algn="l" defTabSz="537667" rtl="0" eaLnBrk="1" latinLnBrk="0" hangingPunct="1">
        <a:lnSpc>
          <a:spcPct val="90000"/>
        </a:lnSpc>
        <a:spcBef>
          <a:spcPts val="294"/>
        </a:spcBef>
        <a:buFont typeface="Arial" panose="020B0604020202020204" pitchFamily="34" charset="0"/>
        <a:buChar char="•"/>
        <a:defRPr sz="1411" kern="1200">
          <a:solidFill>
            <a:schemeClr val="tx1"/>
          </a:solidFill>
          <a:latin typeface="+mn-lt"/>
          <a:ea typeface="+mn-ea"/>
          <a:cs typeface="+mn-cs"/>
        </a:defRPr>
      </a:lvl2pPr>
      <a:lvl3pPr marL="672084" indent="-134417" algn="l" defTabSz="537667" rtl="0" eaLnBrk="1" latinLnBrk="0" hangingPunct="1">
        <a:lnSpc>
          <a:spcPct val="90000"/>
        </a:lnSpc>
        <a:spcBef>
          <a:spcPts val="294"/>
        </a:spcBef>
        <a:buFont typeface="Arial" panose="020B0604020202020204" pitchFamily="34" charset="0"/>
        <a:buChar char="•"/>
        <a:defRPr sz="1176" kern="1200">
          <a:solidFill>
            <a:schemeClr val="tx1"/>
          </a:solidFill>
          <a:latin typeface="+mn-lt"/>
          <a:ea typeface="+mn-ea"/>
          <a:cs typeface="+mn-cs"/>
        </a:defRPr>
      </a:lvl3pPr>
      <a:lvl4pPr marL="940918"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4pPr>
      <a:lvl5pPr marL="1209751"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5pPr>
      <a:lvl6pPr marL="1478585"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6pPr>
      <a:lvl7pPr marL="1747418"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7pPr>
      <a:lvl8pPr marL="2016252"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8pPr>
      <a:lvl9pPr marL="2285086"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9pPr>
    </p:bodyStyle>
    <p:other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cindy@gogotdi.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tmp"/><Relationship Id="rId5" Type="http://schemas.openxmlformats.org/officeDocument/2006/relationships/image" Target="../media/image3.tmp"/><Relationship Id="rId4" Type="http://schemas.openxmlformats.org/officeDocument/2006/relationships/image" Target="../media/image2.tm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pic>
        <p:nvPicPr>
          <p:cNvPr id="7" name="圖片 6"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376863" cy="147250"/>
          </a:xfrm>
          <a:prstGeom prst="rect">
            <a:avLst/>
          </a:prstGeom>
        </p:spPr>
      </p:pic>
      <p:sp>
        <p:nvSpPr>
          <p:cNvPr id="9" name="文字方塊 8"/>
          <p:cNvSpPr txBox="1"/>
          <p:nvPr/>
        </p:nvSpPr>
        <p:spPr>
          <a:xfrm>
            <a:off x="267960" y="1899781"/>
            <a:ext cx="4840941" cy="5734903"/>
          </a:xfrm>
          <a:prstGeom prst="rect">
            <a:avLst/>
          </a:prstGeom>
          <a:noFill/>
        </p:spPr>
        <p:txBody>
          <a:bodyPr wrap="square" rtlCol="0">
            <a:spAutoFit/>
          </a:bodyPr>
          <a:lstStyle/>
          <a:p>
            <a:pPr>
              <a:lnSpc>
                <a:spcPts val="2000"/>
              </a:lnSpc>
            </a:pPr>
            <a:r>
              <a:rPr lang="zh-TW" altLang="en-US" sz="1300" dirty="0" smtClean="0">
                <a:latin typeface="微軟正黑體" panose="020B0604030504040204" pitchFamily="34" charset="-120"/>
                <a:ea typeface="微軟正黑體" panose="020B0604030504040204" pitchFamily="34" charset="-120"/>
              </a:rPr>
              <a:t>活動名稱：菁鑽分會 </a:t>
            </a:r>
            <a:r>
              <a:rPr lang="en-US" altLang="zh-TW" sz="1300" dirty="0" smtClean="0">
                <a:latin typeface="微軟正黑體" panose="020B0604030504040204" pitchFamily="34" charset="-120"/>
                <a:ea typeface="微軟正黑體" panose="020B0604030504040204" pitchFamily="34" charset="-120"/>
              </a:rPr>
              <a:t>2017 </a:t>
            </a:r>
            <a:r>
              <a:rPr lang="zh-TW" altLang="en-US" sz="1300" dirty="0" smtClean="0">
                <a:latin typeface="微軟正黑體" panose="020B0604030504040204" pitchFamily="34" charset="-120"/>
                <a:ea typeface="微軟正黑體" panose="020B0604030504040204" pitchFamily="34" charset="-120"/>
              </a:rPr>
              <a:t>商務交流與商機對接會</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活動日期：</a:t>
            </a:r>
            <a:r>
              <a:rPr lang="en-US" altLang="zh-TW" sz="1300" dirty="0" smtClean="0">
                <a:latin typeface="微軟正黑體" panose="020B0604030504040204" pitchFamily="34" charset="-120"/>
                <a:ea typeface="微軟正黑體" panose="020B0604030504040204" pitchFamily="34" charset="-120"/>
              </a:rPr>
              <a:t>2017</a:t>
            </a:r>
            <a:r>
              <a:rPr lang="zh-TW" altLang="en-US" sz="1300" dirty="0" smtClean="0">
                <a:latin typeface="微軟正黑體" panose="020B0604030504040204" pitchFamily="34" charset="-120"/>
                <a:ea typeface="微軟正黑體" panose="020B0604030504040204" pitchFamily="34" charset="-120"/>
              </a:rPr>
              <a:t> 年 </a:t>
            </a:r>
            <a:r>
              <a:rPr lang="en-US" altLang="zh-TW" sz="1300" dirty="0" smtClean="0">
                <a:latin typeface="微軟正黑體" panose="020B0604030504040204" pitchFamily="34" charset="-120"/>
                <a:ea typeface="微軟正黑體" panose="020B0604030504040204" pitchFamily="34" charset="-120"/>
              </a:rPr>
              <a:t>01</a:t>
            </a:r>
            <a:r>
              <a:rPr lang="zh-TW" altLang="en-US" sz="1300" dirty="0" smtClean="0">
                <a:latin typeface="微軟正黑體" panose="020B0604030504040204" pitchFamily="34" charset="-120"/>
                <a:ea typeface="微軟正黑體" panose="020B0604030504040204" pitchFamily="34" charset="-120"/>
              </a:rPr>
              <a:t> 月 </a:t>
            </a:r>
            <a:r>
              <a:rPr lang="en-US" altLang="zh-TW" sz="1300" dirty="0" smtClean="0">
                <a:latin typeface="微軟正黑體" panose="020B0604030504040204" pitchFamily="34" charset="-120"/>
                <a:ea typeface="微軟正黑體" panose="020B0604030504040204" pitchFamily="34" charset="-120"/>
              </a:rPr>
              <a:t>12 </a:t>
            </a:r>
            <a:r>
              <a:rPr lang="zh-TW" altLang="en-US" sz="1300" dirty="0" smtClean="0">
                <a:latin typeface="微軟正黑體" panose="020B0604030504040204" pitchFamily="34" charset="-120"/>
                <a:ea typeface="微軟正黑體" panose="020B0604030504040204" pitchFamily="34" charset="-120"/>
              </a:rPr>
              <a:t>日 </a:t>
            </a:r>
            <a:endParaRPr lang="en-US" altLang="zh-TW" sz="1300" dirty="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活動時程：</a:t>
            </a:r>
            <a:r>
              <a:rPr lang="en-US" altLang="zh-TW" sz="1300" dirty="0">
                <a:latin typeface="微軟正黑體" panose="020B0604030504040204" pitchFamily="34" charset="-120"/>
                <a:ea typeface="微軟正黑體" panose="020B0604030504040204" pitchFamily="34" charset="-120"/>
              </a:rPr>
              <a:t/>
            </a:r>
            <a:br>
              <a:rPr lang="en-US" altLang="zh-TW" sz="1300" dirty="0">
                <a:latin typeface="微軟正黑體" panose="020B0604030504040204" pitchFamily="34" charset="-120"/>
                <a:ea typeface="微軟正黑體" panose="020B0604030504040204" pitchFamily="34" charset="-120"/>
              </a:rPr>
            </a:br>
            <a:r>
              <a:rPr lang="zh-TW" altLang="en-US" sz="1300" dirty="0" smtClean="0">
                <a:latin typeface="微軟正黑體" panose="020B0604030504040204" pitchFamily="34" charset="-120"/>
                <a:ea typeface="微軟正黑體" panose="020B0604030504040204" pitchFamily="34" charset="-120"/>
              </a:rPr>
              <a:t>會議時間 早上 </a:t>
            </a:r>
            <a:r>
              <a:rPr lang="en-US" altLang="zh-TW" sz="1300" dirty="0" smtClean="0">
                <a:latin typeface="微軟正黑體" panose="020B0604030504040204" pitchFamily="34" charset="-120"/>
                <a:ea typeface="微軟正黑體" panose="020B0604030504040204" pitchFamily="34" charset="-120"/>
              </a:rPr>
              <a:t>06</a:t>
            </a:r>
            <a:r>
              <a:rPr lang="zh-TW" altLang="en-US" sz="1300" dirty="0" smtClean="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45~08</a:t>
            </a:r>
            <a:r>
              <a:rPr lang="zh-TW" altLang="en-US" sz="1300" dirty="0" smtClean="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30</a:t>
            </a:r>
            <a:r>
              <a:rPr lang="zh-TW" altLang="en-US" sz="1300" dirty="0" smtClean="0">
                <a:latin typeface="微軟正黑體" panose="020B0604030504040204" pitchFamily="34" charset="-120"/>
                <a:ea typeface="微軟正黑體" panose="020B0604030504040204" pitchFamily="34" charset="-120"/>
              </a:rPr>
              <a:t>。</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交流時間 早上 </a:t>
            </a:r>
            <a:r>
              <a:rPr lang="en-US" altLang="zh-TW" sz="1300" dirty="0" smtClean="0">
                <a:latin typeface="微軟正黑體" panose="020B0604030504040204" pitchFamily="34" charset="-120"/>
                <a:ea typeface="微軟正黑體" panose="020B0604030504040204" pitchFamily="34" charset="-120"/>
              </a:rPr>
              <a:t>08</a:t>
            </a:r>
            <a:r>
              <a:rPr lang="zh-TW" altLang="en-US" sz="1300" dirty="0" smtClean="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30~10</a:t>
            </a:r>
            <a:r>
              <a:rPr lang="zh-TW" altLang="en-US" sz="1300" dirty="0" smtClean="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30</a:t>
            </a:r>
            <a:r>
              <a:rPr lang="zh-TW" altLang="en-US" sz="1300" dirty="0" smtClean="0">
                <a:latin typeface="微軟正黑體" panose="020B0604030504040204" pitchFamily="34" charset="-120"/>
                <a:ea typeface="微軟正黑體" panose="020B0604030504040204" pitchFamily="34" charset="-120"/>
              </a:rPr>
              <a:t>。</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報名日期：即日起至</a:t>
            </a:r>
            <a:r>
              <a:rPr lang="en-US" altLang="zh-TW" sz="1300" dirty="0">
                <a:latin typeface="微軟正黑體" panose="020B0604030504040204" pitchFamily="34" charset="-120"/>
                <a:ea typeface="微軟正黑體" panose="020B0604030504040204" pitchFamily="34" charset="-120"/>
              </a:rPr>
              <a:t>2017</a:t>
            </a:r>
            <a:r>
              <a:rPr lang="zh-TW" altLang="en-US" sz="1300" dirty="0">
                <a:latin typeface="微軟正黑體" panose="020B0604030504040204" pitchFamily="34" charset="-120"/>
                <a:ea typeface="微軟正黑體" panose="020B0604030504040204" pitchFamily="34" charset="-120"/>
              </a:rPr>
              <a:t> 年 </a:t>
            </a:r>
            <a:r>
              <a:rPr lang="en-US" altLang="zh-TW" sz="1300" dirty="0">
                <a:latin typeface="微軟正黑體" panose="020B0604030504040204" pitchFamily="34" charset="-120"/>
                <a:ea typeface="微軟正黑體" panose="020B0604030504040204" pitchFamily="34" charset="-120"/>
              </a:rPr>
              <a:t>01</a:t>
            </a:r>
            <a:r>
              <a:rPr lang="zh-TW" altLang="en-US" sz="1300" dirty="0">
                <a:latin typeface="微軟正黑體" panose="020B0604030504040204" pitchFamily="34" charset="-120"/>
                <a:ea typeface="微軟正黑體" panose="020B0604030504040204" pitchFamily="34" charset="-120"/>
              </a:rPr>
              <a:t> 月 </a:t>
            </a:r>
            <a:r>
              <a:rPr lang="en-US" altLang="zh-TW" sz="1300" dirty="0">
                <a:latin typeface="微軟正黑體" panose="020B0604030504040204" pitchFamily="34" charset="-120"/>
                <a:ea typeface="微軟正黑體" panose="020B0604030504040204" pitchFamily="34" charset="-120"/>
              </a:rPr>
              <a:t>12 </a:t>
            </a:r>
            <a:r>
              <a:rPr lang="zh-TW" altLang="en-US" sz="1300" dirty="0">
                <a:latin typeface="微軟正黑體" panose="020B0604030504040204" pitchFamily="34" charset="-120"/>
                <a:ea typeface="微軟正黑體" panose="020B0604030504040204" pitchFamily="34" charset="-120"/>
              </a:rPr>
              <a:t>日 </a:t>
            </a:r>
            <a:r>
              <a:rPr lang="zh-TW" altLang="en-US" sz="1300" dirty="0" smtClean="0">
                <a:latin typeface="微軟正黑體" panose="020B0604030504040204" pitchFamily="34" charset="-120"/>
                <a:ea typeface="微軟正黑體" panose="020B0604030504040204" pitchFamily="34" charset="-120"/>
              </a:rPr>
              <a:t>早上九點整截止。</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活動地點：台北市</a:t>
            </a:r>
            <a:r>
              <a:rPr lang="zh-TW" altLang="en-US" sz="1300" dirty="0">
                <a:latin typeface="微軟正黑體" panose="020B0604030504040204" pitchFamily="34" charset="-120"/>
                <a:ea typeface="微軟正黑體" panose="020B0604030504040204" pitchFamily="34" charset="-120"/>
              </a:rPr>
              <a:t>君悅</a:t>
            </a:r>
            <a:r>
              <a:rPr lang="zh-TW" altLang="en-US" sz="1300" dirty="0" smtClean="0">
                <a:latin typeface="微軟正黑體" panose="020B0604030504040204" pitchFamily="34" charset="-120"/>
                <a:ea typeface="微軟正黑體" panose="020B0604030504040204" pitchFamily="34" charset="-120"/>
              </a:rPr>
              <a:t>酒店 一</a:t>
            </a:r>
            <a:r>
              <a:rPr lang="zh-TW" altLang="en-US" sz="1300" dirty="0">
                <a:latin typeface="微軟正黑體" panose="020B0604030504040204" pitchFamily="34" charset="-120"/>
                <a:ea typeface="微軟正黑體" panose="020B0604030504040204" pitchFamily="34" charset="-120"/>
              </a:rPr>
              <a:t>樓君寓</a:t>
            </a:r>
            <a:r>
              <a:rPr lang="zh-TW" altLang="en-US" sz="1300" dirty="0" smtClean="0">
                <a:latin typeface="微軟正黑體" panose="020B0604030504040204" pitchFamily="34" charset="-120"/>
                <a:ea typeface="微軟正黑體" panose="020B0604030504040204" pitchFamily="34" charset="-120"/>
              </a:rPr>
              <a:t>二</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a:latin typeface="微軟正黑體" panose="020B0604030504040204" pitchFamily="34" charset="-120"/>
                <a:ea typeface="微軟正黑體" panose="020B0604030504040204" pitchFamily="34" charset="-120"/>
              </a:rPr>
              <a:t>台北市信義區松壽路</a:t>
            </a:r>
            <a:r>
              <a:rPr lang="en-US" altLang="zh-TW" sz="1300" dirty="0">
                <a:latin typeface="微軟正黑體" panose="020B0604030504040204" pitchFamily="34" charset="-120"/>
                <a:ea typeface="微軟正黑體" panose="020B0604030504040204" pitchFamily="34" charset="-120"/>
              </a:rPr>
              <a:t>2</a:t>
            </a:r>
            <a:r>
              <a:rPr lang="zh-TW" altLang="en-US" sz="1300" dirty="0" smtClean="0">
                <a:latin typeface="微軟正黑體" panose="020B0604030504040204" pitchFamily="34" charset="-120"/>
                <a:ea typeface="微軟正黑體" panose="020B0604030504040204" pitchFamily="34" charset="-120"/>
              </a:rPr>
              <a:t>號 </a:t>
            </a:r>
            <a:r>
              <a:rPr lang="en-US" altLang="zh-TW" sz="1300" dirty="0" smtClean="0">
                <a:latin typeface="微軟正黑體" panose="020B0604030504040204" pitchFamily="34" charset="-120"/>
                <a:ea typeface="微軟正黑體" panose="020B0604030504040204" pitchFamily="34" charset="-120"/>
              </a:rPr>
              <a:t>(</a:t>
            </a:r>
            <a:r>
              <a:rPr lang="zh-TW" altLang="en-US" sz="1300" dirty="0" smtClean="0">
                <a:latin typeface="微軟正黑體" panose="020B0604030504040204" pitchFamily="34" charset="-120"/>
                <a:ea typeface="微軟正黑體" panose="020B0604030504040204" pitchFamily="34" charset="-120"/>
              </a:rPr>
              <a:t>需有</a:t>
            </a:r>
            <a:r>
              <a:rPr lang="en-US" altLang="zh-TW" sz="1300" dirty="0" smtClean="0">
                <a:latin typeface="微軟正黑體" panose="020B0604030504040204" pitchFamily="34" charset="-120"/>
                <a:ea typeface="微軟正黑體" panose="020B0604030504040204" pitchFamily="34" charset="-120"/>
              </a:rPr>
              <a:t>GOOGLE</a:t>
            </a:r>
            <a:r>
              <a:rPr lang="zh-TW" altLang="en-US" sz="1300" dirty="0" smtClean="0">
                <a:latin typeface="微軟正黑體" panose="020B0604030504040204" pitchFamily="34" charset="-120"/>
                <a:ea typeface="微軟正黑體" panose="020B0604030504040204" pitchFamily="34" charset="-120"/>
              </a:rPr>
              <a:t> </a:t>
            </a:r>
            <a:r>
              <a:rPr lang="en-US" altLang="zh-TW" sz="1300" dirty="0" smtClean="0">
                <a:latin typeface="微軟正黑體" panose="020B0604030504040204" pitchFamily="34" charset="-120"/>
                <a:ea typeface="微軟正黑體" panose="020B0604030504040204" pitchFamily="34" charset="-120"/>
              </a:rPr>
              <a:t>MAP)</a:t>
            </a:r>
          </a:p>
          <a:p>
            <a:pPr>
              <a:lnSpc>
                <a:spcPts val="2000"/>
              </a:lnSpc>
            </a:pPr>
            <a:r>
              <a:rPr lang="zh-TW" altLang="en-US" sz="1300" dirty="0" smtClean="0">
                <a:latin typeface="微軟正黑體" panose="020B0604030504040204" pitchFamily="34" charset="-120"/>
                <a:ea typeface="微軟正黑體" panose="020B0604030504040204" pitchFamily="34" charset="-120"/>
              </a:rPr>
              <a:t>聯絡資料：</a:t>
            </a:r>
            <a:r>
              <a:rPr lang="en-US" altLang="zh-TW" sz="1300" dirty="0" smtClean="0">
                <a:latin typeface="微軟正黑體" panose="020B0604030504040204" pitchFamily="34" charset="-120"/>
                <a:ea typeface="微軟正黑體" panose="020B0604030504040204" pitchFamily="34" charset="-120"/>
              </a:rPr>
              <a:t>XXX</a:t>
            </a:r>
            <a:r>
              <a:rPr lang="zh-TW" altLang="en-US" sz="1300" dirty="0" smtClean="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02-1234-5678</a:t>
            </a:r>
            <a:r>
              <a:rPr lang="zh-TW" altLang="en-US" sz="1300" dirty="0" smtClean="0">
                <a:latin typeface="微軟正黑體" panose="020B0604030504040204" pitchFamily="34" charset="-120"/>
                <a:ea typeface="微軟正黑體" panose="020B0604030504040204" pitchFamily="34" charset="-120"/>
              </a:rPr>
              <a:t>。</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en-US" altLang="zh-TW" sz="1300" dirty="0" smtClean="0">
                <a:latin typeface="微軟正黑體" panose="020B0604030504040204" pitchFamily="34" charset="-120"/>
                <a:ea typeface="微軟正黑體" panose="020B0604030504040204" pitchFamily="34" charset="-120"/>
              </a:rPr>
              <a:t/>
            </a:r>
            <a:br>
              <a:rPr lang="en-US" altLang="zh-TW" sz="1300" dirty="0" smtClean="0">
                <a:latin typeface="微軟正黑體" panose="020B0604030504040204" pitchFamily="34" charset="-120"/>
                <a:ea typeface="微軟正黑體" panose="020B0604030504040204" pitchFamily="34" charset="-120"/>
              </a:rPr>
            </a:br>
            <a:r>
              <a:rPr lang="zh-TW" altLang="en-US" sz="1300" dirty="0" smtClean="0">
                <a:latin typeface="微軟正黑體" panose="020B0604030504040204" pitchFamily="34" charset="-120"/>
                <a:ea typeface="微軟正黑體" panose="020B0604030504040204" pitchFamily="34" charset="-120"/>
              </a:rPr>
              <a:t>活動介紹</a:t>
            </a:r>
            <a:r>
              <a:rPr lang="zh-TW" altLang="en-US" sz="1300" dirty="0">
                <a:latin typeface="微軟正黑體" panose="020B0604030504040204" pitchFamily="34" charset="-120"/>
                <a:ea typeface="微軟正黑體" panose="020B0604030504040204" pitchFamily="34" charset="-120"/>
              </a:rPr>
              <a:t>：誠摯邀請您為 </a:t>
            </a:r>
            <a:r>
              <a:rPr lang="en-US" altLang="zh-TW" sz="1300" dirty="0">
                <a:latin typeface="微軟正黑體" panose="020B0604030504040204" pitchFamily="34" charset="-120"/>
                <a:ea typeface="微軟正黑體" panose="020B0604030504040204" pitchFamily="34" charset="-120"/>
              </a:rPr>
              <a:t>BNI</a:t>
            </a:r>
            <a:r>
              <a:rPr lang="zh-TW" altLang="en-US" sz="1300" dirty="0">
                <a:latin typeface="微軟正黑體" panose="020B0604030504040204" pitchFamily="34" charset="-120"/>
                <a:ea typeface="微軟正黑體" panose="020B0604030504040204" pitchFamily="34" charset="-120"/>
              </a:rPr>
              <a:t>商聚人 台北中區菁鑽分會貴賓，我們固定每週四，早上舉行商務交流會。</a:t>
            </a:r>
            <a:r>
              <a:rPr lang="en-US" altLang="zh-TW" sz="1300" dirty="0">
                <a:latin typeface="微軟正黑體" panose="020B0604030504040204" pitchFamily="34" charset="-120"/>
                <a:ea typeface="微軟正黑體" panose="020B0604030504040204" pitchFamily="34" charset="-120"/>
              </a:rPr>
              <a:t>BNI</a:t>
            </a:r>
            <a:r>
              <a:rPr lang="zh-TW" altLang="en-US" sz="1300" dirty="0">
                <a:latin typeface="微軟正黑體" panose="020B0604030504040204" pitchFamily="34" charset="-120"/>
                <a:ea typeface="微軟正黑體" panose="020B0604030504040204" pitchFamily="34" charset="-120"/>
              </a:rPr>
              <a:t>菁鑽分會是台灣最受矚目、也是唯一高標竿強而有力的團隊，以</a:t>
            </a:r>
            <a:r>
              <a:rPr lang="en-US" altLang="zh-TW" sz="1300" dirty="0">
                <a:latin typeface="微軟正黑體" panose="020B0604030504040204" pitchFamily="34" charset="-120"/>
                <a:ea typeface="微軟正黑體" panose="020B0604030504040204" pitchFamily="34" charset="-120"/>
              </a:rPr>
              <a:t>『</a:t>
            </a:r>
            <a:r>
              <a:rPr lang="zh-TW" altLang="en-US" sz="1300" dirty="0">
                <a:latin typeface="微軟正黑體" panose="020B0604030504040204" pitchFamily="34" charset="-120"/>
                <a:ea typeface="微軟正黑體" panose="020B0604030504040204" pitchFamily="34" charset="-120"/>
              </a:rPr>
              <a:t>企業負責人│高階管理菁英│優秀傑出商務人士</a:t>
            </a:r>
            <a:r>
              <a:rPr lang="en-US" altLang="zh-TW" sz="1300" dirty="0">
                <a:latin typeface="微軟正黑體" panose="020B0604030504040204" pitchFamily="34" charset="-120"/>
                <a:ea typeface="微軟正黑體" panose="020B0604030504040204" pitchFamily="34" charset="-120"/>
              </a:rPr>
              <a:t>』</a:t>
            </a:r>
            <a:r>
              <a:rPr lang="zh-TW" altLang="en-US" sz="1300" dirty="0">
                <a:latin typeface="微軟正黑體" panose="020B0604030504040204" pitchFamily="34" charset="-120"/>
                <a:ea typeface="微軟正黑體" panose="020B0604030504040204" pitchFamily="34" charset="-120"/>
              </a:rPr>
              <a:t>組織而成的分會</a:t>
            </a:r>
            <a:r>
              <a:rPr lang="zh-TW" altLang="en-US" sz="1300" dirty="0" smtClean="0">
                <a:latin typeface="微軟正黑體" panose="020B0604030504040204" pitchFamily="34" charset="-120"/>
                <a:ea typeface="微軟正黑體" panose="020B0604030504040204" pitchFamily="34" charset="-120"/>
              </a:rPr>
              <a:t>。</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a:latin typeface="微軟正黑體" panose="020B0604030504040204" pitchFamily="34" charset="-120"/>
                <a:ea typeface="微軟正黑體" panose="020B0604030504040204" pitchFamily="34" charset="-120"/>
              </a:rPr>
              <a:t>本會商務資源豐沛、人脈廣闊、會員彼此信任合作，分享與創新，是一個 有效的商務脈絡 交流機構，讓您的「事業│生意│業績」等，皆能獲得商務引薦的機會與專業通路的協助，歡迎您的到來，讓我們「互為貴人」，進而成為我們最佳團隊合作夥伴</a:t>
            </a:r>
            <a:r>
              <a:rPr lang="zh-TW" altLang="en-US" sz="1300" dirty="0" smtClean="0">
                <a:latin typeface="微軟正黑體" panose="020B0604030504040204" pitchFamily="34" charset="-120"/>
                <a:ea typeface="微軟正黑體" panose="020B0604030504040204" pitchFamily="34" charset="-120"/>
              </a:rPr>
              <a:t>。</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r>
              <a:rPr lang="zh-TW" altLang="en-US" sz="1300" dirty="0" smtClean="0">
                <a:latin typeface="微軟正黑體" panose="020B0604030504040204" pitchFamily="34" charset="-120"/>
                <a:ea typeface="微軟正黑體" panose="020B0604030504040204" pitchFamily="34" charset="-120"/>
              </a:rPr>
              <a:t>付款須知：使用第一銀行線上信用卡付款方式。</a:t>
            </a:r>
            <a:endParaRPr lang="en-US" altLang="zh-TW" sz="1300" dirty="0" smtClean="0">
              <a:latin typeface="微軟正黑體" panose="020B0604030504040204" pitchFamily="34" charset="-120"/>
              <a:ea typeface="微軟正黑體" panose="020B0604030504040204" pitchFamily="34" charset="-120"/>
            </a:endParaRPr>
          </a:p>
          <a:p>
            <a:pPr>
              <a:lnSpc>
                <a:spcPts val="2000"/>
              </a:lnSpc>
            </a:pPr>
            <a:endParaRPr lang="en-US" altLang="zh-TW" sz="1300" dirty="0">
              <a:latin typeface="微軟正黑體" panose="020B0604030504040204" pitchFamily="34" charset="-120"/>
              <a:ea typeface="微軟正黑體" panose="020B0604030504040204" pitchFamily="34" charset="-120"/>
            </a:endParaRPr>
          </a:p>
          <a:p>
            <a:pPr>
              <a:lnSpc>
                <a:spcPts val="2000"/>
              </a:lnSpc>
            </a:pPr>
            <a:endParaRPr lang="en-US" altLang="zh-TW" sz="1300" dirty="0" smtClean="0">
              <a:latin typeface="微軟正黑體" panose="020B0604030504040204" pitchFamily="34" charset="-120"/>
              <a:ea typeface="微軟正黑體" panose="020B0604030504040204" pitchFamily="34" charset="-120"/>
            </a:endParaRPr>
          </a:p>
        </p:txBody>
      </p:sp>
      <p:sp>
        <p:nvSpPr>
          <p:cNvPr id="2" name="文字方塊 1"/>
          <p:cNvSpPr txBox="1"/>
          <p:nvPr/>
        </p:nvSpPr>
        <p:spPr>
          <a:xfrm>
            <a:off x="0" y="147250"/>
            <a:ext cx="5376863" cy="1783309"/>
          </a:xfrm>
          <a:prstGeom prst="rect">
            <a:avLst/>
          </a:prstGeom>
          <a:solidFill>
            <a:schemeClr val="bg1">
              <a:lumMod val="85000"/>
            </a:schemeClr>
          </a:solidFill>
        </p:spPr>
        <p:txBody>
          <a:bodyPr wrap="square" rtlCol="0">
            <a:spAutoFit/>
          </a:bodyPr>
          <a:lstStyle/>
          <a:p>
            <a:endParaRPr lang="en-US" altLang="zh-TW" dirty="0" smtClean="0"/>
          </a:p>
          <a:p>
            <a:endParaRPr lang="en-US" altLang="zh-TW" dirty="0"/>
          </a:p>
          <a:p>
            <a:pPr algn="ctr"/>
            <a:r>
              <a:rPr lang="zh-TW" altLang="en-US" sz="2800" dirty="0" smtClean="0"/>
              <a:t>需設計</a:t>
            </a:r>
            <a:r>
              <a:rPr lang="en-US" altLang="zh-TW" sz="2800" dirty="0" smtClean="0"/>
              <a:t>banner</a:t>
            </a:r>
            <a:r>
              <a:rPr lang="zh-TW" altLang="en-US" sz="2800" dirty="0" smtClean="0"/>
              <a:t>，</a:t>
            </a:r>
            <a:endParaRPr lang="en-US" altLang="zh-TW" sz="2800" dirty="0" smtClean="0"/>
          </a:p>
          <a:p>
            <a:pPr algn="ctr"/>
            <a:r>
              <a:rPr lang="zh-TW" altLang="en-US" sz="2800" dirty="0" smtClean="0"/>
              <a:t>以邀請卡風格設計</a:t>
            </a:r>
            <a:endParaRPr lang="en-US" altLang="zh-TW" sz="2800" dirty="0" smtClean="0"/>
          </a:p>
          <a:p>
            <a:endParaRPr lang="en-US" altLang="zh-TW" dirty="0"/>
          </a:p>
          <a:p>
            <a:endParaRPr lang="en-US" altLang="zh-TW" dirty="0" smtClean="0"/>
          </a:p>
        </p:txBody>
      </p:sp>
      <p:sp>
        <p:nvSpPr>
          <p:cNvPr id="3" name="投影片編號版面配置區 2"/>
          <p:cNvSpPr>
            <a:spLocks noGrp="1"/>
          </p:cNvSpPr>
          <p:nvPr>
            <p:ph type="sldNum" sz="quarter" idx="12"/>
          </p:nvPr>
        </p:nvSpPr>
        <p:spPr/>
        <p:txBody>
          <a:bodyPr/>
          <a:lstStyle/>
          <a:p>
            <a:fld id="{0CA99AB5-42C5-4422-82E0-3ABE0EEA726B}" type="slidenum">
              <a:rPr lang="zh-TW" altLang="en-US" smtClean="0"/>
              <a:t>1</a:t>
            </a:fld>
            <a:endParaRPr lang="zh-TW" altLang="en-US"/>
          </a:p>
        </p:txBody>
      </p:sp>
    </p:spTree>
    <p:extLst>
      <p:ext uri="{BB962C8B-B14F-4D97-AF65-F5344CB8AC3E}">
        <p14:creationId xmlns:p14="http://schemas.microsoft.com/office/powerpoint/2010/main" val="427166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4" name="文字方塊 3"/>
          <p:cNvSpPr txBox="1"/>
          <p:nvPr/>
        </p:nvSpPr>
        <p:spPr>
          <a:xfrm>
            <a:off x="130953" y="530674"/>
            <a:ext cx="4840941" cy="6186309"/>
          </a:xfrm>
          <a:prstGeom prst="rect">
            <a:avLst/>
          </a:prstGeom>
          <a:noFill/>
        </p:spPr>
        <p:txBody>
          <a:bodyPr wrap="square" rtlCol="0">
            <a:spAutoFit/>
          </a:bodyPr>
          <a:lstStyle/>
          <a:p>
            <a:pPr>
              <a:lnSpc>
                <a:spcPct val="150000"/>
              </a:lnSpc>
            </a:pPr>
            <a:r>
              <a:rPr lang="zh-TW" altLang="en-US" sz="1200" dirty="0" smtClean="0">
                <a:latin typeface="微軟正黑體" panose="020B0604030504040204" pitchFamily="34" charset="-120"/>
                <a:ea typeface="微軟正黑體" panose="020B0604030504040204" pitchFamily="34" charset="-120"/>
              </a:rPr>
              <a:t>報名人</a:t>
            </a:r>
            <a:r>
              <a:rPr lang="zh-TW" altLang="en-US" sz="1200" dirty="0">
                <a:latin typeface="微軟正黑體" panose="020B0604030504040204" pitchFamily="34" charset="-120"/>
                <a:ea typeface="微軟正黑體" panose="020B0604030504040204" pitchFamily="34" charset="-120"/>
              </a:rPr>
              <a:t>數</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付款人：</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姓名：</a:t>
            </a:r>
            <a:r>
              <a:rPr lang="en-US" altLang="zh-TW" sz="1200" dirty="0" smtClean="0">
                <a:latin typeface="微軟正黑體" panose="020B0604030504040204" pitchFamily="34" charset="-120"/>
                <a:ea typeface="微軟正黑體" panose="020B0604030504040204" pitchFamily="34" charset="-120"/>
              </a:rPr>
              <a:t/>
            </a:r>
            <a:br>
              <a:rPr lang="en-US" altLang="zh-TW" sz="1200" dirty="0" smtClean="0">
                <a:latin typeface="微軟正黑體" panose="020B0604030504040204" pitchFamily="34" charset="-120"/>
                <a:ea typeface="微軟正黑體" panose="020B0604030504040204" pitchFamily="34" charset="-120"/>
              </a:rPr>
            </a:br>
            <a:r>
              <a:rPr lang="zh-TW" altLang="en-US" sz="1200" dirty="0" smtClean="0">
                <a:latin typeface="微軟正黑體" panose="020B0604030504040204" pitchFamily="34" charset="-120"/>
                <a:ea typeface="微軟正黑體" panose="020B0604030504040204" pitchFamily="34" charset="-120"/>
              </a:rPr>
              <a:t>聯絡電話：市話                                        手機</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en-US" altLang="zh-TW" sz="1200" dirty="0" smtClean="0">
                <a:latin typeface="微軟正黑體" panose="020B0604030504040204" pitchFamily="34" charset="-120"/>
                <a:ea typeface="微軟正黑體" panose="020B0604030504040204" pitchFamily="34" charset="-120"/>
              </a:rPr>
              <a:t>Email</a:t>
            </a:r>
            <a:r>
              <a:rPr lang="zh-TW" altLang="en-US" sz="1200" dirty="0" smtClean="0">
                <a:latin typeface="微軟正黑體" panose="020B0604030504040204" pitchFamily="34" charset="-120"/>
                <a:ea typeface="微軟正黑體" panose="020B0604030504040204" pitchFamily="34" charset="-120"/>
              </a:rPr>
              <a:t>：</a:t>
            </a:r>
            <a:r>
              <a:rPr lang="en-US" altLang="zh-TW" sz="1200" dirty="0" smtClean="0">
                <a:latin typeface="微軟正黑體" panose="020B0604030504040204" pitchFamily="34" charset="-120"/>
                <a:ea typeface="微軟正黑體" panose="020B0604030504040204" pitchFamily="34" charset="-120"/>
                <a:hlinkClick r:id="rId3"/>
              </a:rPr>
              <a:t>cindy@gogotdi.com</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產業類</a:t>
            </a:r>
            <a:r>
              <a:rPr lang="zh-TW" altLang="en-US" sz="1200" dirty="0">
                <a:latin typeface="微軟正黑體" panose="020B0604030504040204" pitchFamily="34" charset="-120"/>
                <a:ea typeface="微軟正黑體" panose="020B0604030504040204" pitchFamily="34" charset="-120"/>
              </a:rPr>
              <a:t>別</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報名人員：</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         同付款人</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a:latin typeface="微軟正黑體" panose="020B0604030504040204" pitchFamily="34" charset="-120"/>
                <a:ea typeface="微軟正黑體" panose="020B0604030504040204" pitchFamily="34" charset="-120"/>
              </a:rPr>
              <a:t>姓名：</a:t>
            </a:r>
            <a:r>
              <a:rPr lang="en-US" altLang="zh-TW" sz="1200" dirty="0">
                <a:latin typeface="微軟正黑體" panose="020B0604030504040204" pitchFamily="34" charset="-120"/>
                <a:ea typeface="微軟正黑體" panose="020B0604030504040204" pitchFamily="34" charset="-120"/>
              </a:rPr>
              <a:t/>
            </a:r>
            <a:br>
              <a:rPr lang="en-US" altLang="zh-TW" sz="1200" dirty="0">
                <a:latin typeface="微軟正黑體" panose="020B0604030504040204" pitchFamily="34" charset="-120"/>
                <a:ea typeface="微軟正黑體" panose="020B0604030504040204" pitchFamily="34" charset="-120"/>
              </a:rPr>
            </a:br>
            <a:r>
              <a:rPr lang="zh-TW" altLang="en-US" sz="1200" dirty="0">
                <a:latin typeface="微軟正黑體" panose="020B0604030504040204" pitchFamily="34" charset="-120"/>
                <a:ea typeface="微軟正黑體" panose="020B0604030504040204" pitchFamily="34" charset="-120"/>
              </a:rPr>
              <a:t>聯絡電話：市話                                        手機</a:t>
            </a:r>
            <a:endParaRPr lang="en-US" altLang="zh-TW" sz="1200" dirty="0">
              <a:latin typeface="微軟正黑體" panose="020B0604030504040204" pitchFamily="34" charset="-120"/>
              <a:ea typeface="微軟正黑體" panose="020B0604030504040204" pitchFamily="34" charset="-120"/>
            </a:endParaRPr>
          </a:p>
          <a:p>
            <a:pPr>
              <a:lnSpc>
                <a:spcPct val="150000"/>
              </a:lnSpc>
            </a:pPr>
            <a:r>
              <a:rPr lang="en-US" altLang="zh-TW" sz="1200" dirty="0">
                <a:latin typeface="微軟正黑體" panose="020B0604030504040204" pitchFamily="34" charset="-120"/>
                <a:ea typeface="微軟正黑體" panose="020B0604030504040204" pitchFamily="34" charset="-120"/>
              </a:rPr>
              <a:t>Email</a:t>
            </a:r>
            <a:r>
              <a:rPr lang="zh-TW" altLang="en-US" sz="1200" dirty="0">
                <a:latin typeface="微軟正黑體" panose="020B0604030504040204" pitchFamily="34" charset="-120"/>
                <a:ea typeface="微軟正黑體" panose="020B0604030504040204" pitchFamily="34" charset="-120"/>
              </a:rPr>
              <a:t>：</a:t>
            </a:r>
            <a:r>
              <a:rPr lang="en-US" altLang="zh-TW" sz="1200" dirty="0">
                <a:latin typeface="微軟正黑體" panose="020B0604030504040204" pitchFamily="34" charset="-120"/>
                <a:ea typeface="微軟正黑體" panose="020B0604030504040204" pitchFamily="34" charset="-120"/>
                <a:hlinkClick r:id="rId3"/>
              </a:rPr>
              <a:t>cindy@gogotdi.com</a:t>
            </a:r>
            <a:endParaRPr lang="en-US" altLang="zh-TW" sz="1200" dirty="0">
              <a:latin typeface="微軟正黑體" panose="020B0604030504040204" pitchFamily="34" charset="-120"/>
              <a:ea typeface="微軟正黑體" panose="020B0604030504040204" pitchFamily="34" charset="-120"/>
            </a:endParaRPr>
          </a:p>
          <a:p>
            <a:pPr>
              <a:lnSpc>
                <a:spcPct val="150000"/>
              </a:lnSpc>
            </a:pPr>
            <a:r>
              <a:rPr lang="zh-TW" altLang="en-US" sz="1200" dirty="0">
                <a:latin typeface="微軟正黑體" panose="020B0604030504040204" pitchFamily="34" charset="-120"/>
                <a:ea typeface="微軟正黑體" panose="020B0604030504040204" pitchFamily="34" charset="-120"/>
              </a:rPr>
              <a:t>產業類別：</a:t>
            </a:r>
            <a:endParaRPr lang="en-US" altLang="zh-TW" sz="1200" dirty="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推薦人：</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付款方式：信用卡，第一銀行。</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發票：</a:t>
            </a: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fontAlgn="base">
              <a:lnSpc>
                <a:spcPct val="150000"/>
              </a:lnSpc>
            </a:pPr>
            <a:r>
              <a:rPr lang="zh-TW" altLang="en-US" sz="1200" dirty="0" smtClean="0">
                <a:latin typeface="微軟正黑體" panose="020B0604030504040204" pitchFamily="34" charset="-120"/>
                <a:ea typeface="微軟正黑體" panose="020B0604030504040204" pitchFamily="34" charset="-120"/>
              </a:rPr>
              <a:t>      請詳細確認上列資料，且閱讀 </a:t>
            </a:r>
            <a:r>
              <a:rPr lang="zh-TW" altLang="en-US" sz="1200" b="1" dirty="0" smtClean="0">
                <a:solidFill>
                  <a:schemeClr val="accent5"/>
                </a:solidFill>
                <a:latin typeface="HelveticaNeue-Light"/>
              </a:rPr>
              <a:t>隱私權</a:t>
            </a:r>
            <a:r>
              <a:rPr lang="zh-TW" altLang="en-US" sz="1200" b="1" dirty="0">
                <a:solidFill>
                  <a:schemeClr val="accent5"/>
                </a:solidFill>
                <a:latin typeface="HelveticaNeue-Light"/>
              </a:rPr>
              <a:t>保護政策及使用</a:t>
            </a:r>
            <a:r>
              <a:rPr lang="zh-TW" altLang="en-US" sz="1200" b="1" dirty="0" smtClean="0">
                <a:solidFill>
                  <a:schemeClr val="accent5"/>
                </a:solidFill>
                <a:latin typeface="HelveticaNeue-Light"/>
              </a:rPr>
              <a:t>條款 後，</a:t>
            </a:r>
            <a:endParaRPr lang="en-US" altLang="zh-TW" sz="1200" b="1" dirty="0" smtClean="0">
              <a:solidFill>
                <a:schemeClr val="accent5"/>
              </a:solidFill>
              <a:latin typeface="HelveticaNeue-Light"/>
            </a:endParaRPr>
          </a:p>
          <a:p>
            <a:pPr fontAlgn="base">
              <a:lnSpc>
                <a:spcPct val="150000"/>
              </a:lnSpc>
            </a:pPr>
            <a:r>
              <a:rPr lang="zh-TW" altLang="en-US" sz="1200" b="1" dirty="0" smtClean="0">
                <a:latin typeface="HelveticaNeue-Light"/>
                <a:ea typeface="微軟正黑體" panose="020B0604030504040204" pitchFamily="34" charset="-120"/>
              </a:rPr>
              <a:t>     點擊送出後，付款完成即報名完成</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a:latin typeface="微軟正黑體" panose="020B0604030504040204" pitchFamily="34" charset="-120"/>
              <a:ea typeface="微軟正黑體" panose="020B0604030504040204" pitchFamily="34" charset="-120"/>
            </a:endParaRPr>
          </a:p>
        </p:txBody>
      </p:sp>
      <p:pic>
        <p:nvPicPr>
          <p:cNvPr id="5" name="圖片 4"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9771" y="6550846"/>
            <a:ext cx="1619476" cy="571580"/>
          </a:xfrm>
          <a:prstGeom prst="rect">
            <a:avLst/>
          </a:prstGeom>
        </p:spPr>
      </p:pic>
      <p:sp>
        <p:nvSpPr>
          <p:cNvPr id="18" name="文字方塊 17"/>
          <p:cNvSpPr txBox="1"/>
          <p:nvPr/>
        </p:nvSpPr>
        <p:spPr>
          <a:xfrm>
            <a:off x="1372963" y="1444791"/>
            <a:ext cx="1263289"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02-8512-1068</a:t>
            </a:r>
            <a:endParaRPr lang="zh-TW" altLang="en-US" sz="1000" dirty="0">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3434903" y="1425783"/>
            <a:ext cx="1400832"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0926-275-578</a:t>
            </a:r>
            <a:endParaRPr lang="zh-TW" altLang="en-US" sz="1000" dirty="0">
              <a:latin typeface="微軟正黑體" panose="020B0604030504040204" pitchFamily="34" charset="-120"/>
              <a:ea typeface="微軟正黑體" panose="020B0604030504040204" pitchFamily="34" charset="-120"/>
            </a:endParaRPr>
          </a:p>
        </p:txBody>
      </p:sp>
      <p:sp>
        <p:nvSpPr>
          <p:cNvPr id="20" name="文字方塊 19"/>
          <p:cNvSpPr txBox="1"/>
          <p:nvPr/>
        </p:nvSpPr>
        <p:spPr>
          <a:xfrm>
            <a:off x="978176" y="2021469"/>
            <a:ext cx="1400832" cy="246221"/>
          </a:xfrm>
          <a:prstGeom prst="rect">
            <a:avLst/>
          </a:prstGeom>
          <a:solidFill>
            <a:schemeClr val="bg1"/>
          </a:solidFill>
          <a:ln>
            <a:solidFill>
              <a:schemeClr val="tx1"/>
            </a:solidFill>
          </a:ln>
        </p:spPr>
        <p:txBody>
          <a:bodyPr wrap="square" rtlCol="0">
            <a:spAutoFit/>
          </a:bodyPr>
          <a:lstStyle/>
          <a:p>
            <a:endParaRPr lang="zh-TW" altLang="en-US" sz="1000" dirty="0">
              <a:latin typeface="微軟正黑體" panose="020B0604030504040204" pitchFamily="34" charset="-120"/>
              <a:ea typeface="微軟正黑體" panose="020B0604030504040204" pitchFamily="34" charset="-120"/>
            </a:endParaRPr>
          </a:p>
        </p:txBody>
      </p:sp>
      <p:pic>
        <p:nvPicPr>
          <p:cNvPr id="22" name="圖片 21" descr="畫面剪輯"/>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3187" y="4688536"/>
            <a:ext cx="743054" cy="390580"/>
          </a:xfrm>
          <a:prstGeom prst="rect">
            <a:avLst/>
          </a:prstGeom>
        </p:spPr>
      </p:pic>
      <p:sp>
        <p:nvSpPr>
          <p:cNvPr id="23" name="文字方塊 22"/>
          <p:cNvSpPr txBox="1"/>
          <p:nvPr/>
        </p:nvSpPr>
        <p:spPr>
          <a:xfrm>
            <a:off x="944714" y="4719179"/>
            <a:ext cx="1581773" cy="276999"/>
          </a:xfrm>
          <a:prstGeom prst="rect">
            <a:avLst/>
          </a:prstGeom>
          <a:solidFill>
            <a:srgbClr val="EEEEEE"/>
          </a:solidFill>
        </p:spPr>
        <p:txBody>
          <a:bodyPr wrap="square" rtlCol="0">
            <a:spAutoFit/>
          </a:bodyPr>
          <a:lstStyle/>
          <a:p>
            <a:r>
              <a:rPr lang="zh-TW" altLang="en-US" sz="1200" dirty="0" smtClean="0">
                <a:latin typeface="微軟正黑體" panose="020B0604030504040204" pitchFamily="34" charset="-120"/>
                <a:ea typeface="微軟正黑體" panose="020B0604030504040204" pitchFamily="34" charset="-120"/>
              </a:rPr>
              <a:t>兩聯式</a:t>
            </a:r>
            <a:endParaRPr lang="zh-TW" altLang="en-US" sz="1200" dirty="0">
              <a:latin typeface="微軟正黑體" panose="020B0604030504040204" pitchFamily="34" charset="-120"/>
              <a:ea typeface="微軟正黑體" panose="020B0604030504040204" pitchFamily="34" charset="-120"/>
            </a:endParaRPr>
          </a:p>
        </p:txBody>
      </p:sp>
      <p:pic>
        <p:nvPicPr>
          <p:cNvPr id="26" name="圖片 25" descr="畫面剪輯"/>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273" y="5049527"/>
            <a:ext cx="743054" cy="390580"/>
          </a:xfrm>
          <a:prstGeom prst="rect">
            <a:avLst/>
          </a:prstGeom>
        </p:spPr>
      </p:pic>
      <p:sp>
        <p:nvSpPr>
          <p:cNvPr id="27" name="文字方塊 26"/>
          <p:cNvSpPr txBox="1"/>
          <p:nvPr/>
        </p:nvSpPr>
        <p:spPr>
          <a:xfrm>
            <a:off x="916022" y="5049527"/>
            <a:ext cx="3877397" cy="646331"/>
          </a:xfrm>
          <a:prstGeom prst="rect">
            <a:avLst/>
          </a:prstGeom>
          <a:solidFill>
            <a:srgbClr val="EEEEEE"/>
          </a:solidFill>
        </p:spPr>
        <p:txBody>
          <a:bodyPr wrap="square" rtlCol="0">
            <a:spAutoFit/>
          </a:bodyPr>
          <a:lstStyle/>
          <a:p>
            <a:pPr>
              <a:lnSpc>
                <a:spcPct val="150000"/>
              </a:lnSpc>
            </a:pPr>
            <a:r>
              <a:rPr lang="zh-TW" altLang="en-US" sz="1200" dirty="0" smtClean="0">
                <a:latin typeface="微軟正黑體" panose="020B0604030504040204" pitchFamily="34" charset="-120"/>
                <a:ea typeface="微軟正黑體" panose="020B0604030504040204" pitchFamily="34" charset="-120"/>
              </a:rPr>
              <a:t>三聯式  發票抬頭：                          </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a:latin typeface="微軟正黑體" panose="020B0604030504040204" pitchFamily="34" charset="-120"/>
                <a:ea typeface="微軟正黑體" panose="020B0604030504040204" pitchFamily="34" charset="-120"/>
              </a:rPr>
              <a:t> </a:t>
            </a:r>
            <a:r>
              <a:rPr lang="zh-TW" altLang="en-US" sz="1200" dirty="0" smtClean="0">
                <a:latin typeface="微軟正黑體" panose="020B0604030504040204" pitchFamily="34" charset="-120"/>
                <a:ea typeface="微軟正黑體" panose="020B0604030504040204" pitchFamily="34" charset="-120"/>
              </a:rPr>
              <a:t>             發票統編：</a:t>
            </a:r>
            <a:endParaRPr lang="zh-TW" altLang="en-US" sz="1200" dirty="0">
              <a:latin typeface="微軟正黑體" panose="020B0604030504040204" pitchFamily="34" charset="-120"/>
              <a:ea typeface="微軟正黑體" panose="020B0604030504040204" pitchFamily="34" charset="-120"/>
            </a:endParaRPr>
          </a:p>
        </p:txBody>
      </p:sp>
      <p:pic>
        <p:nvPicPr>
          <p:cNvPr id="30" name="圖片 29" descr="畫面剪輯"/>
          <p:cNvPicPr>
            <a:picLocks noChangeAspect="1"/>
          </p:cNvPicPr>
          <p:nvPr/>
        </p:nvPicPr>
        <p:blipFill rotWithShape="1">
          <a:blip r:embed="rId6">
            <a:extLst>
              <a:ext uri="{28A0092B-C50C-407E-A947-70E740481C1C}">
                <a14:useLocalDpi xmlns:a14="http://schemas.microsoft.com/office/drawing/2010/main" val="0"/>
              </a:ext>
            </a:extLst>
          </a:blip>
          <a:srcRect t="1893" r="62855" b="-1"/>
          <a:stretch/>
        </p:blipFill>
        <p:spPr>
          <a:xfrm>
            <a:off x="606788" y="5047221"/>
            <a:ext cx="394319" cy="399128"/>
          </a:xfrm>
          <a:prstGeom prst="rect">
            <a:avLst/>
          </a:prstGeom>
        </p:spPr>
      </p:pic>
      <p:sp>
        <p:nvSpPr>
          <p:cNvPr id="31" name="文字方塊 30"/>
          <p:cNvSpPr txBox="1"/>
          <p:nvPr/>
        </p:nvSpPr>
        <p:spPr>
          <a:xfrm>
            <a:off x="2386443" y="5026821"/>
            <a:ext cx="2654300" cy="276999"/>
          </a:xfrm>
          <a:prstGeom prst="rect">
            <a:avLst/>
          </a:prstGeom>
          <a:solidFill>
            <a:schemeClr val="bg1"/>
          </a:solidFill>
          <a:ln>
            <a:solidFill>
              <a:schemeClr val="tx1"/>
            </a:solidFill>
          </a:ln>
        </p:spPr>
        <p:txBody>
          <a:bodyPr wrap="square" rtlCol="0">
            <a:spAutoFit/>
          </a:bodyPr>
          <a:lstStyle/>
          <a:p>
            <a:r>
              <a:rPr lang="zh-TW" altLang="en-US" sz="1200" dirty="0" smtClean="0">
                <a:latin typeface="微軟正黑體" panose="020B0604030504040204" pitchFamily="34" charset="-120"/>
                <a:ea typeface="微軟正黑體" panose="020B0604030504040204" pitchFamily="34" charset="-120"/>
              </a:rPr>
              <a:t>堂朝數位整合股份有限公司</a:t>
            </a:r>
            <a:endParaRPr lang="zh-TW" altLang="en-US" sz="1200" dirty="0">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2386443" y="5427867"/>
            <a:ext cx="1140405" cy="276999"/>
          </a:xfrm>
          <a:prstGeom prst="rect">
            <a:avLst/>
          </a:prstGeom>
          <a:solidFill>
            <a:schemeClr val="bg1"/>
          </a:solidFill>
          <a:ln>
            <a:solidFill>
              <a:schemeClr val="tx1"/>
            </a:solidFill>
          </a:ln>
        </p:spPr>
        <p:txBody>
          <a:bodyPr wrap="square" rtlCol="0">
            <a:spAutoFit/>
          </a:bodyPr>
          <a:lstStyle/>
          <a:p>
            <a:r>
              <a:rPr lang="en-US" altLang="zh-TW" sz="1200">
                <a:latin typeface="微軟正黑體" panose="020B0604030504040204" pitchFamily="34" charset="-120"/>
                <a:ea typeface="微軟正黑體" panose="020B0604030504040204" pitchFamily="34" charset="-120"/>
              </a:rPr>
              <a:t>27405969</a:t>
            </a:r>
            <a:endParaRPr lang="zh-TW" altLang="en-US" sz="1200" dirty="0">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83978" y="52781"/>
            <a:ext cx="3557408" cy="584775"/>
          </a:xfrm>
          <a:prstGeom prst="rect">
            <a:avLst/>
          </a:prstGeom>
          <a:solidFill>
            <a:srgbClr val="EEEEEE"/>
          </a:solidFill>
          <a:ln>
            <a:noFill/>
          </a:ln>
        </p:spPr>
        <p:txBody>
          <a:bodyPr wrap="square" rtlCol="0">
            <a:spAutoFit/>
          </a:bodyPr>
          <a:lstStyle/>
          <a:p>
            <a:r>
              <a:rPr lang="zh-TW" altLang="en-US" sz="3200" dirty="0" smtClean="0">
                <a:latin typeface="微軟正黑體" panose="020B0604030504040204" pitchFamily="34" charset="-120"/>
                <a:ea typeface="微軟正黑體" panose="020B0604030504040204" pitchFamily="34" charset="-120"/>
              </a:rPr>
              <a:t>報名資料填寫</a:t>
            </a:r>
            <a:endParaRPr lang="zh-TW" altLang="en-US" sz="3200" dirty="0">
              <a:latin typeface="微軟正黑體" panose="020B0604030504040204" pitchFamily="34" charset="-120"/>
              <a:ea typeface="微軟正黑體" panose="020B0604030504040204" pitchFamily="34" charset="-120"/>
            </a:endParaRPr>
          </a:p>
        </p:txBody>
      </p:sp>
      <p:sp>
        <p:nvSpPr>
          <p:cNvPr id="38" name="文字方塊 37"/>
          <p:cNvSpPr txBox="1"/>
          <p:nvPr/>
        </p:nvSpPr>
        <p:spPr>
          <a:xfrm>
            <a:off x="740284" y="1722309"/>
            <a:ext cx="2057221"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cindy@gogotdi.com</a:t>
            </a:r>
            <a:endParaRPr lang="zh-TW" altLang="en-US" sz="1000" dirty="0">
              <a:latin typeface="微軟正黑體" panose="020B0604030504040204" pitchFamily="34" charset="-120"/>
              <a:ea typeface="微軟正黑體" panose="020B0604030504040204" pitchFamily="34" charset="-120"/>
            </a:endParaRPr>
          </a:p>
        </p:txBody>
      </p:sp>
      <p:sp>
        <p:nvSpPr>
          <p:cNvPr id="39" name="文字方塊 38"/>
          <p:cNvSpPr txBox="1"/>
          <p:nvPr/>
        </p:nvSpPr>
        <p:spPr>
          <a:xfrm>
            <a:off x="671429" y="1170624"/>
            <a:ext cx="1989966" cy="246221"/>
          </a:xfrm>
          <a:prstGeom prst="rect">
            <a:avLst/>
          </a:prstGeom>
          <a:solidFill>
            <a:schemeClr val="bg1"/>
          </a:solidFill>
          <a:ln>
            <a:solidFill>
              <a:schemeClr val="tx1"/>
            </a:solidFill>
          </a:ln>
        </p:spPr>
        <p:txBody>
          <a:bodyPr wrap="square" rtlCol="0">
            <a:spAutoFit/>
          </a:bodyPr>
          <a:lstStyle/>
          <a:p>
            <a:endParaRPr lang="zh-TW" altLang="en-US" sz="1000" dirty="0">
              <a:latin typeface="微軟正黑體" panose="020B0604030504040204" pitchFamily="34" charset="-120"/>
              <a:ea typeface="微軟正黑體" panose="020B0604030504040204" pitchFamily="34" charset="-120"/>
            </a:endParaRPr>
          </a:p>
        </p:txBody>
      </p:sp>
      <p:pic>
        <p:nvPicPr>
          <p:cNvPr id="40" name="圖片 39" descr="畫面剪輯"/>
          <p:cNvPicPr>
            <a:picLocks noChangeAspect="1"/>
          </p:cNvPicPr>
          <p:nvPr/>
        </p:nvPicPr>
        <p:blipFill rotWithShape="1">
          <a:blip r:embed="rId5">
            <a:extLst>
              <a:ext uri="{28A0092B-C50C-407E-A947-70E740481C1C}">
                <a14:useLocalDpi xmlns:a14="http://schemas.microsoft.com/office/drawing/2010/main" val="0"/>
              </a:ext>
            </a:extLst>
          </a:blip>
          <a:srcRect b="23045"/>
          <a:stretch/>
        </p:blipFill>
        <p:spPr>
          <a:xfrm>
            <a:off x="986959" y="569031"/>
            <a:ext cx="743054" cy="300572"/>
          </a:xfrm>
          <a:prstGeom prst="rect">
            <a:avLst/>
          </a:prstGeom>
        </p:spPr>
      </p:pic>
      <p:sp>
        <p:nvSpPr>
          <p:cNvPr id="41" name="文字方塊 40"/>
          <p:cNvSpPr txBox="1"/>
          <p:nvPr/>
        </p:nvSpPr>
        <p:spPr>
          <a:xfrm>
            <a:off x="1358486" y="610432"/>
            <a:ext cx="1581773" cy="307777"/>
          </a:xfrm>
          <a:prstGeom prst="rect">
            <a:avLst/>
          </a:prstGeom>
          <a:solidFill>
            <a:srgbClr val="EEEEEE"/>
          </a:solidFill>
        </p:spPr>
        <p:txBody>
          <a:bodyPr wrap="square" rtlCol="0">
            <a:spAutoFit/>
          </a:bodyPr>
          <a:lstStyle/>
          <a:p>
            <a:r>
              <a:rPr lang="zh-TW" altLang="en-US" sz="1400" dirty="0" smtClean="0">
                <a:latin typeface="微軟正黑體" panose="020B0604030504040204" pitchFamily="34" charset="-120"/>
                <a:ea typeface="微軟正黑體" panose="020B0604030504040204" pitchFamily="34" charset="-120"/>
              </a:rPr>
              <a:t> </a:t>
            </a:r>
            <a:r>
              <a:rPr lang="en-US" altLang="zh-TW" sz="1200" dirty="0" smtClean="0">
                <a:latin typeface="微軟正黑體" panose="020B0604030504040204" pitchFamily="34" charset="-120"/>
                <a:ea typeface="微軟正黑體" panose="020B0604030504040204" pitchFamily="34" charset="-120"/>
              </a:rPr>
              <a:t>1000</a:t>
            </a:r>
            <a:r>
              <a:rPr lang="zh-TW" altLang="en-US" sz="1200" dirty="0" smtClean="0">
                <a:latin typeface="微軟正黑體" panose="020B0604030504040204" pitchFamily="34" charset="-120"/>
                <a:ea typeface="微軟正黑體" panose="020B0604030504040204" pitchFamily="34" charset="-120"/>
              </a:rPr>
              <a:t>元</a:t>
            </a:r>
            <a:r>
              <a:rPr lang="en-US" altLang="zh-TW" sz="1200" dirty="0" smtClean="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位</a:t>
            </a:r>
          </a:p>
        </p:txBody>
      </p:sp>
      <p:sp>
        <p:nvSpPr>
          <p:cNvPr id="42" name="文字方塊 41"/>
          <p:cNvSpPr txBox="1"/>
          <p:nvPr/>
        </p:nvSpPr>
        <p:spPr>
          <a:xfrm>
            <a:off x="2586019" y="610431"/>
            <a:ext cx="464811" cy="276999"/>
          </a:xfrm>
          <a:prstGeom prst="rect">
            <a:avLst/>
          </a:prstGeom>
          <a:solidFill>
            <a:schemeClr val="bg1"/>
          </a:solidFill>
          <a:ln>
            <a:solidFill>
              <a:schemeClr val="tx1"/>
            </a:solidFill>
          </a:ln>
        </p:spPr>
        <p:txBody>
          <a:bodyPr wrap="square" rtlCol="0">
            <a:spAutoFit/>
          </a:bodyPr>
          <a:lstStyle/>
          <a:p>
            <a:r>
              <a:rPr lang="en-US" altLang="zh-TW" sz="1200" dirty="0" smtClean="0">
                <a:latin typeface="微軟正黑體" panose="020B0604030504040204" pitchFamily="34" charset="-120"/>
                <a:ea typeface="微軟正黑體" panose="020B0604030504040204" pitchFamily="34" charset="-120"/>
              </a:rPr>
              <a:t>1</a:t>
            </a:r>
            <a:endParaRPr lang="zh-TW" altLang="en-US" sz="1200" dirty="0">
              <a:latin typeface="微軟正黑體" panose="020B0604030504040204" pitchFamily="34" charset="-120"/>
              <a:ea typeface="微軟正黑體" panose="020B0604030504040204" pitchFamily="34" charset="-120"/>
            </a:endParaRPr>
          </a:p>
        </p:txBody>
      </p:sp>
      <p:sp>
        <p:nvSpPr>
          <p:cNvPr id="43" name="文字方塊 42"/>
          <p:cNvSpPr txBox="1"/>
          <p:nvPr/>
        </p:nvSpPr>
        <p:spPr>
          <a:xfrm>
            <a:off x="3050830" y="610431"/>
            <a:ext cx="330414" cy="276999"/>
          </a:xfrm>
          <a:prstGeom prst="rect">
            <a:avLst/>
          </a:prstGeom>
          <a:noFill/>
          <a:ln>
            <a:noFill/>
          </a:ln>
        </p:spPr>
        <p:txBody>
          <a:bodyPr wrap="square" rtlCol="0">
            <a:spAutoFit/>
          </a:bodyPr>
          <a:lstStyle/>
          <a:p>
            <a:r>
              <a:rPr lang="zh-TW" altLang="en-US" sz="1200" dirty="0">
                <a:latin typeface="微軟正黑體" panose="020B0604030504040204" pitchFamily="34" charset="-120"/>
                <a:ea typeface="微軟正黑體" panose="020B0604030504040204" pitchFamily="34" charset="-120"/>
              </a:rPr>
              <a:t>位</a:t>
            </a:r>
          </a:p>
        </p:txBody>
      </p:sp>
      <p:sp>
        <p:nvSpPr>
          <p:cNvPr id="37" name="等腰三角形 36"/>
          <p:cNvSpPr/>
          <p:nvPr/>
        </p:nvSpPr>
        <p:spPr>
          <a:xfrm rot="10800000">
            <a:off x="2806871" y="670232"/>
            <a:ext cx="162884" cy="17761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000"/>
          </a:p>
        </p:txBody>
      </p:sp>
      <p:sp>
        <p:nvSpPr>
          <p:cNvPr id="45" name="文字方塊 44"/>
          <p:cNvSpPr txBox="1"/>
          <p:nvPr/>
        </p:nvSpPr>
        <p:spPr>
          <a:xfrm>
            <a:off x="225426" y="2502007"/>
            <a:ext cx="270315" cy="239834"/>
          </a:xfrm>
          <a:prstGeom prst="rect">
            <a:avLst/>
          </a:prstGeom>
          <a:solidFill>
            <a:schemeClr val="bg1"/>
          </a:solidFill>
          <a:ln>
            <a:solidFill>
              <a:schemeClr val="tx1"/>
            </a:solidFill>
          </a:ln>
        </p:spPr>
        <p:txBody>
          <a:bodyPr wrap="square" rtlCol="0">
            <a:spAutoFit/>
          </a:bodyPr>
          <a:lstStyle/>
          <a:p>
            <a:endParaRPr lang="zh-TW" altLang="en-US" sz="1200" dirty="0">
              <a:latin typeface="微軟正黑體" panose="020B0604030504040204" pitchFamily="34" charset="-120"/>
              <a:ea typeface="微軟正黑體" panose="020B0604030504040204" pitchFamily="34" charset="-120"/>
            </a:endParaRPr>
          </a:p>
        </p:txBody>
      </p:sp>
      <p:sp>
        <p:nvSpPr>
          <p:cNvPr id="57" name="文字方塊 56"/>
          <p:cNvSpPr txBox="1"/>
          <p:nvPr/>
        </p:nvSpPr>
        <p:spPr>
          <a:xfrm>
            <a:off x="1442714" y="3072026"/>
            <a:ext cx="1263289"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02-8512-1068</a:t>
            </a:r>
            <a:endParaRPr lang="zh-TW" altLang="en-US" sz="1000" dirty="0">
              <a:latin typeface="微軟正黑體" panose="020B0604030504040204" pitchFamily="34" charset="-120"/>
              <a:ea typeface="微軟正黑體" panose="020B0604030504040204" pitchFamily="34" charset="-120"/>
            </a:endParaRPr>
          </a:p>
        </p:txBody>
      </p:sp>
      <p:sp>
        <p:nvSpPr>
          <p:cNvPr id="58" name="文字方塊 57"/>
          <p:cNvSpPr txBox="1"/>
          <p:nvPr/>
        </p:nvSpPr>
        <p:spPr>
          <a:xfrm>
            <a:off x="3504654" y="3053018"/>
            <a:ext cx="1400832"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0926-275-578</a:t>
            </a:r>
            <a:endParaRPr lang="zh-TW" altLang="en-US" sz="1000" dirty="0">
              <a:latin typeface="微軟正黑體" panose="020B0604030504040204" pitchFamily="34" charset="-120"/>
              <a:ea typeface="微軟正黑體" panose="020B0604030504040204" pitchFamily="34" charset="-120"/>
            </a:endParaRPr>
          </a:p>
        </p:txBody>
      </p:sp>
      <p:sp>
        <p:nvSpPr>
          <p:cNvPr id="59" name="文字方塊 58"/>
          <p:cNvSpPr txBox="1"/>
          <p:nvPr/>
        </p:nvSpPr>
        <p:spPr>
          <a:xfrm>
            <a:off x="954832" y="3641440"/>
            <a:ext cx="1400832" cy="246221"/>
          </a:xfrm>
          <a:prstGeom prst="rect">
            <a:avLst/>
          </a:prstGeom>
          <a:solidFill>
            <a:schemeClr val="bg1"/>
          </a:solidFill>
          <a:ln>
            <a:solidFill>
              <a:schemeClr val="tx1"/>
            </a:solidFill>
          </a:ln>
        </p:spPr>
        <p:txBody>
          <a:bodyPr wrap="square" rtlCol="0">
            <a:spAutoFit/>
          </a:bodyPr>
          <a:lstStyle/>
          <a:p>
            <a:endParaRPr lang="zh-TW" altLang="en-US" sz="1000" dirty="0">
              <a:latin typeface="微軟正黑體" panose="020B0604030504040204" pitchFamily="34" charset="-120"/>
              <a:ea typeface="微軟正黑體" panose="020B0604030504040204" pitchFamily="34" charset="-120"/>
            </a:endParaRPr>
          </a:p>
        </p:txBody>
      </p:sp>
      <p:sp>
        <p:nvSpPr>
          <p:cNvPr id="61" name="文字方塊 60"/>
          <p:cNvSpPr txBox="1"/>
          <p:nvPr/>
        </p:nvSpPr>
        <p:spPr>
          <a:xfrm>
            <a:off x="732051" y="3358477"/>
            <a:ext cx="2057221" cy="246221"/>
          </a:xfrm>
          <a:prstGeom prst="rect">
            <a:avLst/>
          </a:prstGeom>
          <a:solidFill>
            <a:schemeClr val="bg1"/>
          </a:solidFill>
          <a:ln>
            <a:solidFill>
              <a:schemeClr val="tx1"/>
            </a:solidFill>
          </a:ln>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cindy@gogotdi.com</a:t>
            </a:r>
            <a:endParaRPr lang="zh-TW" altLang="en-US" sz="1000" dirty="0">
              <a:latin typeface="微軟正黑體" panose="020B0604030504040204" pitchFamily="34" charset="-120"/>
              <a:ea typeface="微軟正黑體" panose="020B0604030504040204" pitchFamily="34" charset="-120"/>
            </a:endParaRPr>
          </a:p>
        </p:txBody>
      </p:sp>
      <p:sp>
        <p:nvSpPr>
          <p:cNvPr id="62" name="文字方塊 61"/>
          <p:cNvSpPr txBox="1"/>
          <p:nvPr/>
        </p:nvSpPr>
        <p:spPr>
          <a:xfrm>
            <a:off x="741180" y="2797859"/>
            <a:ext cx="1989966" cy="246221"/>
          </a:xfrm>
          <a:prstGeom prst="rect">
            <a:avLst/>
          </a:prstGeom>
          <a:solidFill>
            <a:schemeClr val="bg1"/>
          </a:solidFill>
          <a:ln>
            <a:solidFill>
              <a:schemeClr val="tx1"/>
            </a:solidFill>
          </a:ln>
        </p:spPr>
        <p:txBody>
          <a:bodyPr wrap="square" rtlCol="0">
            <a:spAutoFit/>
          </a:bodyPr>
          <a:lstStyle/>
          <a:p>
            <a:endParaRPr lang="zh-TW" altLang="en-US" sz="1000" dirty="0">
              <a:latin typeface="微軟正黑體" panose="020B0604030504040204" pitchFamily="34" charset="-120"/>
              <a:ea typeface="微軟正黑體" panose="020B0604030504040204" pitchFamily="34" charset="-120"/>
            </a:endParaRPr>
          </a:p>
        </p:txBody>
      </p:sp>
      <p:sp>
        <p:nvSpPr>
          <p:cNvPr id="63" name="文字方塊 62"/>
          <p:cNvSpPr txBox="1"/>
          <p:nvPr/>
        </p:nvSpPr>
        <p:spPr>
          <a:xfrm>
            <a:off x="130953" y="6082621"/>
            <a:ext cx="270315" cy="239834"/>
          </a:xfrm>
          <a:prstGeom prst="rect">
            <a:avLst/>
          </a:prstGeom>
          <a:solidFill>
            <a:schemeClr val="bg1"/>
          </a:solidFill>
          <a:ln>
            <a:solidFill>
              <a:schemeClr val="tx1"/>
            </a:solidFill>
          </a:ln>
        </p:spPr>
        <p:txBody>
          <a:bodyPr wrap="square" rtlCol="0">
            <a:spAutoFit/>
          </a:bodyPr>
          <a:lstStyle/>
          <a:p>
            <a:endParaRPr lang="zh-TW" altLang="en-US" sz="1200" dirty="0">
              <a:latin typeface="微軟正黑體" panose="020B0604030504040204" pitchFamily="34" charset="-120"/>
              <a:ea typeface="微軟正黑體" panose="020B0604030504040204" pitchFamily="34" charset="-120"/>
            </a:endParaRPr>
          </a:p>
        </p:txBody>
      </p:sp>
      <p:sp>
        <p:nvSpPr>
          <p:cNvPr id="44" name="文字方塊 43"/>
          <p:cNvSpPr txBox="1"/>
          <p:nvPr/>
        </p:nvSpPr>
        <p:spPr>
          <a:xfrm>
            <a:off x="803947" y="3933952"/>
            <a:ext cx="1400832" cy="246221"/>
          </a:xfrm>
          <a:prstGeom prst="rect">
            <a:avLst/>
          </a:prstGeom>
          <a:solidFill>
            <a:schemeClr val="bg1"/>
          </a:solidFill>
          <a:ln>
            <a:solidFill>
              <a:schemeClr val="tx1"/>
            </a:solidFill>
          </a:ln>
        </p:spPr>
        <p:txBody>
          <a:bodyPr wrap="square" rtlCol="0">
            <a:spAutoFit/>
          </a:bodyPr>
          <a:lstStyle/>
          <a:p>
            <a:endParaRPr lang="zh-TW" altLang="en-US" sz="1000"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0CA99AB5-42C5-4422-82E0-3ABE0EEA726B}" type="slidenum">
              <a:rPr lang="zh-TW" altLang="en-US" smtClean="0"/>
              <a:t>2</a:t>
            </a:fld>
            <a:endParaRPr lang="zh-TW" altLang="en-US"/>
          </a:p>
        </p:txBody>
      </p:sp>
    </p:spTree>
    <p:extLst>
      <p:ext uri="{BB962C8B-B14F-4D97-AF65-F5344CB8AC3E}">
        <p14:creationId xmlns:p14="http://schemas.microsoft.com/office/powerpoint/2010/main" val="4120914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5" name="矩形 4"/>
          <p:cNvSpPr/>
          <p:nvPr/>
        </p:nvSpPr>
        <p:spPr>
          <a:xfrm>
            <a:off x="133330" y="148768"/>
            <a:ext cx="2031325" cy="276999"/>
          </a:xfrm>
          <a:prstGeom prst="rect">
            <a:avLst/>
          </a:prstGeom>
        </p:spPr>
        <p:txBody>
          <a:bodyPr wrap="none">
            <a:spAutoFit/>
          </a:bodyPr>
          <a:lstStyle/>
          <a:p>
            <a:pPr fontAlgn="base"/>
            <a:r>
              <a:rPr lang="zh-TW" altLang="en-US" sz="1200" dirty="0">
                <a:solidFill>
                  <a:srgbClr val="242424"/>
                </a:solidFill>
                <a:latin typeface="微軟正黑體" panose="020B0604030504040204" pitchFamily="34" charset="-120"/>
                <a:ea typeface="微軟正黑體" panose="020B0604030504040204" pitchFamily="34" charset="-120"/>
              </a:rPr>
              <a:t>隱私權保護</a:t>
            </a:r>
            <a:r>
              <a:rPr lang="zh-TW" altLang="en-US" sz="1200" dirty="0" smtClean="0">
                <a:solidFill>
                  <a:srgbClr val="242424"/>
                </a:solidFill>
                <a:latin typeface="微軟正黑體" panose="020B0604030504040204" pitchFamily="34" charset="-120"/>
                <a:ea typeface="微軟正黑體" panose="020B0604030504040204" pitchFamily="34" charset="-120"/>
              </a:rPr>
              <a:t>政策及使用條款</a:t>
            </a:r>
            <a:endParaRPr lang="zh-TW" altLang="en-US" sz="1200" b="0" i="0" dirty="0">
              <a:solidFill>
                <a:srgbClr val="242424"/>
              </a:solidFill>
              <a:effectLst/>
              <a:latin typeface="微軟正黑體" panose="020B0604030504040204" pitchFamily="34" charset="-120"/>
              <a:ea typeface="微軟正黑體" panose="020B0604030504040204" pitchFamily="34" charset="-120"/>
            </a:endParaRPr>
          </a:p>
        </p:txBody>
      </p:sp>
      <p:sp>
        <p:nvSpPr>
          <p:cNvPr id="7" name="矩形 6"/>
          <p:cNvSpPr/>
          <p:nvPr/>
        </p:nvSpPr>
        <p:spPr>
          <a:xfrm>
            <a:off x="133330" y="425767"/>
            <a:ext cx="5091814" cy="6764096"/>
          </a:xfrm>
          <a:prstGeom prst="rect">
            <a:avLst/>
          </a:prstGeom>
        </p:spPr>
        <p:txBody>
          <a:bodyPr wrap="square">
            <a:spAutoFit/>
          </a:bodyPr>
          <a:lstStyle/>
          <a:p>
            <a:pPr>
              <a:lnSpc>
                <a:spcPts val="1800"/>
              </a:lnSpc>
            </a:pPr>
            <a:r>
              <a:rPr lang="zh-TW" altLang="en-US" sz="1200" dirty="0">
                <a:latin typeface="微軟正黑體" panose="020B0604030504040204" pitchFamily="34" charset="-120"/>
                <a:ea typeface="微軟正黑體" panose="020B0604030504040204" pitchFamily="34" charset="-120"/>
              </a:rPr>
              <a:t>一. 個人資料取得原則上，使用者進入GOGOFINDER時，會紀錄使用者上站的位址，以及在GOGOFINDER內的瀏覽活動等資料，但上述資料僅供作流量分析和網路行為調查，以便於改善網站內的服務品質，上述資料亦僅作為總量上之分析，不會和特定個人相連繫。 </a:t>
            </a:r>
          </a:p>
          <a:p>
            <a:pPr>
              <a:lnSpc>
                <a:spcPts val="1800"/>
              </a:lnSpc>
            </a:pPr>
            <a:r>
              <a:rPr lang="zh-TW" altLang="en-US" sz="1200" dirty="0">
                <a:latin typeface="微軟正黑體" panose="020B0604030504040204" pitchFamily="34" charset="-120"/>
                <a:ea typeface="微軟正黑體" panose="020B0604030504040204" pitchFamily="34" charset="-120"/>
              </a:rPr>
              <a:t>二. 個人資料的利用GOGOFINDER所取得之個人資料，僅供內部、依照原來說明的使用目的和範圍加以</a:t>
            </a:r>
            <a:r>
              <a:rPr lang="zh-TW" altLang="en-US" sz="1200" dirty="0" smtClean="0">
                <a:latin typeface="微軟正黑體" panose="020B0604030504040204" pitchFamily="34" charset="-120"/>
                <a:ea typeface="微軟正黑體" panose="020B0604030504040204" pitchFamily="34" charset="-120"/>
              </a:rPr>
              <a:t>使用，</a:t>
            </a:r>
            <a:r>
              <a:rPr lang="zh-TW" altLang="en-US" sz="1200" dirty="0">
                <a:latin typeface="微軟正黑體" panose="020B0604030504040204" pitchFamily="34" charset="-120"/>
                <a:ea typeface="微軟正黑體" panose="020B0604030504040204" pitchFamily="34" charset="-120"/>
              </a:rPr>
              <a:t>除非事先說明或依照相關法律規定，</a:t>
            </a:r>
          </a:p>
          <a:p>
            <a:pPr>
              <a:lnSpc>
                <a:spcPts val="1800"/>
              </a:lnSpc>
            </a:pPr>
            <a:r>
              <a:rPr lang="zh-TW" altLang="en-US" sz="1200" dirty="0">
                <a:latin typeface="微軟正黑體" panose="020B0604030504040204" pitchFamily="34" charset="-120"/>
                <a:ea typeface="微軟正黑體" panose="020B0604030504040204" pitchFamily="34" charset="-120"/>
              </a:rPr>
              <a:t>否則GOGOFINDER不會將使用者個人資料提供給第三人或移作其他目的使用。</a:t>
            </a:r>
          </a:p>
          <a:p>
            <a:pPr>
              <a:lnSpc>
                <a:spcPts val="1800"/>
              </a:lnSpc>
            </a:pPr>
            <a:r>
              <a:rPr lang="zh-TW" altLang="en-US" sz="1200" dirty="0">
                <a:latin typeface="微軟正黑體" panose="020B0604030504040204" pitchFamily="34" charset="-120"/>
                <a:ea typeface="微軟正黑體" panose="020B0604030504040204" pitchFamily="34" charset="-120"/>
              </a:rPr>
              <a:t>三. 資料</a:t>
            </a:r>
            <a:r>
              <a:rPr lang="zh-TW" altLang="en-US" sz="1200" dirty="0" smtClean="0">
                <a:latin typeface="微軟正黑體" panose="020B0604030504040204" pitchFamily="34" charset="-120"/>
                <a:ea typeface="微軟正黑體" panose="020B0604030504040204" pitchFamily="34" charset="-120"/>
              </a:rPr>
              <a:t>安全，G</a:t>
            </a:r>
            <a:r>
              <a:rPr lang="zh-TW" altLang="en-US" sz="1200" dirty="0">
                <a:latin typeface="微軟正黑體" panose="020B0604030504040204" pitchFamily="34" charset="-120"/>
                <a:ea typeface="微軟正黑體" panose="020B0604030504040204" pitchFamily="34" charset="-120"/>
              </a:rPr>
              <a:t>OGOFINDER將盡力以合理之技術及程序，保障所有個人資料之安全。</a:t>
            </a:r>
          </a:p>
          <a:p>
            <a:pPr>
              <a:lnSpc>
                <a:spcPts val="1800"/>
              </a:lnSpc>
            </a:pPr>
            <a:r>
              <a:rPr lang="zh-TW" altLang="en-US" sz="1200" dirty="0">
                <a:latin typeface="微軟正黑體" panose="020B0604030504040204" pitchFamily="34" charset="-120"/>
                <a:ea typeface="微軟正黑體" panose="020B0604030504040204" pitchFamily="34" charset="-120"/>
              </a:rPr>
              <a:t>四. 查詢或更正的方式使用者個人資料有變更或發現個人資料不正確的時候，可以依照資料聯繫人員，要求停止寄發相關訊息等。</a:t>
            </a:r>
          </a:p>
          <a:p>
            <a:pPr>
              <a:lnSpc>
                <a:spcPts val="1800"/>
              </a:lnSpc>
            </a:pPr>
            <a:r>
              <a:rPr lang="zh-TW" altLang="en-US" sz="1200" dirty="0">
                <a:latin typeface="微軟正黑體" panose="020B0604030504040204" pitchFamily="34" charset="-120"/>
                <a:ea typeface="微軟正黑體" panose="020B0604030504040204" pitchFamily="34" charset="-120"/>
              </a:rPr>
              <a:t>五. 連結GOGOFINDER內都可能包含其他網站或網頁知連結，對於此等不屬於GOGOFINDER ，不論關於其內容或隱私權政策，</a:t>
            </a:r>
            <a:r>
              <a:rPr lang="zh-TW" altLang="en-US" sz="1200" dirty="0" smtClean="0">
                <a:latin typeface="微軟正黑體" panose="020B0604030504040204" pitchFamily="34" charset="-120"/>
                <a:ea typeface="微軟正黑體" panose="020B0604030504040204" pitchFamily="34" charset="-120"/>
              </a:rPr>
              <a:t>均與G</a:t>
            </a:r>
            <a:r>
              <a:rPr lang="zh-TW" altLang="en-US" sz="1200" dirty="0">
                <a:latin typeface="微軟正黑體" panose="020B0604030504040204" pitchFamily="34" charset="-120"/>
                <a:ea typeface="微軟正黑體" panose="020B0604030504040204" pitchFamily="34" charset="-120"/>
              </a:rPr>
              <a:t>OGOFINDER無關。</a:t>
            </a:r>
          </a:p>
          <a:p>
            <a:pPr>
              <a:lnSpc>
                <a:spcPts val="1800"/>
              </a:lnSpc>
            </a:pPr>
            <a:r>
              <a:rPr lang="zh-TW" altLang="en-US" sz="1200" dirty="0">
                <a:latin typeface="微軟正黑體" panose="020B0604030504040204" pitchFamily="34" charset="-120"/>
                <a:ea typeface="微軟正黑體" panose="020B0604030504040204" pitchFamily="34" charset="-120"/>
              </a:rPr>
              <a:t>六. Cookie為了便利使用者， GOGOFINDER可能使用cookie技術，以便於提供更適合使用者個人需要的服務；cookie是網站伺服器用來和使用者瀏覽器進行溝通的一種技術，它可能在使用者的電腦中儲存某些資訊，但是使用者可以經由瀏覽器的設定，取消或限制此項功能。如果使用者想知道如何取消或限制此項功能，請與GOGOFINDER聯絡。</a:t>
            </a:r>
          </a:p>
          <a:p>
            <a:pPr>
              <a:lnSpc>
                <a:spcPts val="1800"/>
              </a:lnSpc>
            </a:pPr>
            <a:r>
              <a:rPr lang="zh-TW" altLang="en-US" sz="1200" dirty="0">
                <a:latin typeface="微軟正黑體" panose="020B0604030504040204" pitchFamily="34" charset="-120"/>
                <a:ea typeface="微軟正黑體" panose="020B0604030504040204" pitchFamily="34" charset="-120"/>
              </a:rPr>
              <a:t>七. 本隱私權政策的</a:t>
            </a:r>
            <a:r>
              <a:rPr lang="zh-TW" altLang="en-US" sz="1200" dirty="0" smtClean="0">
                <a:latin typeface="微軟正黑體" panose="020B0604030504040204" pitchFamily="34" charset="-120"/>
                <a:ea typeface="微軟正黑體" panose="020B0604030504040204" pitchFamily="34" charset="-120"/>
              </a:rPr>
              <a:t>變更，本</a:t>
            </a:r>
            <a:r>
              <a:rPr lang="zh-TW" altLang="en-US" sz="1200" dirty="0">
                <a:latin typeface="微軟正黑體" panose="020B0604030504040204" pitchFamily="34" charset="-120"/>
                <a:ea typeface="微軟正黑體" panose="020B0604030504040204" pitchFamily="34" charset="-120"/>
              </a:rPr>
              <a:t>隱私權政策會不時變更，但GOGOFINDER不會在未經使用者同意的情況下，削減本隱私權政策賦予使用者的權利，若有所變更，大多為小幅修正， GOGOFINDER會將隱私權政策之所有變更張貼於此網頁上，本隱私權政策的每個版本皆會顯示生效日期， GOGOFINDER也會將本隱私權政策之存檔版本封存，供使用者檢閱。</a:t>
            </a:r>
          </a:p>
          <a:p>
            <a:pPr>
              <a:lnSpc>
                <a:spcPts val="1800"/>
              </a:lnSpc>
            </a:pPr>
            <a:r>
              <a:rPr lang="zh-TW" altLang="en-US" sz="1200" dirty="0">
                <a:latin typeface="微軟正黑體" panose="020B0604030504040204" pitchFamily="34" charset="-120"/>
                <a:ea typeface="微軟正黑體" panose="020B0604030504040204" pitchFamily="34" charset="-120"/>
              </a:rPr>
              <a:t>八. 我們會將有權存取您個人資料，限於我們合理相信是為了向您提供產品或服務，或為了完成工作而需要取得這些資料</a:t>
            </a:r>
            <a:r>
              <a:rPr lang="zh-TW" altLang="en-US" sz="1200" dirty="0" smtClean="0">
                <a:latin typeface="微軟正黑體" panose="020B0604030504040204" pitchFamily="34" charset="-120"/>
                <a:ea typeface="微軟正黑體" panose="020B0604030504040204" pitchFamily="34" charset="-120"/>
              </a:rPr>
              <a:t>。我們</a:t>
            </a:r>
            <a:r>
              <a:rPr lang="zh-TW" altLang="en-US" sz="1200" dirty="0">
                <a:latin typeface="微軟正黑體" panose="020B0604030504040204" pitchFamily="34" charset="-120"/>
                <a:ea typeface="微軟正黑體" panose="020B0604030504040204" pitchFamily="34" charset="-120"/>
              </a:rPr>
              <a:t>已採取符合法規要求的實體、電子和程序防護措施，以保護您個人資料的安全。</a:t>
            </a:r>
          </a:p>
          <a:p>
            <a:pPr>
              <a:lnSpc>
                <a:spcPts val="1800"/>
              </a:lnSpc>
            </a:pPr>
            <a:r>
              <a:rPr lang="zh-TW" altLang="en-US" sz="1200" dirty="0">
                <a:latin typeface="微軟正黑體" panose="020B0604030504040204" pitchFamily="34" charset="-120"/>
                <a:ea typeface="微軟正黑體" panose="020B0604030504040204" pitchFamily="34" charset="-120"/>
              </a:rPr>
              <a:t>九. 同意GOGOFINDER不定期發送消息至您的電子郵件。</a:t>
            </a:r>
          </a:p>
        </p:txBody>
      </p:sp>
      <p:sp>
        <p:nvSpPr>
          <p:cNvPr id="2" name="投影片編號版面配置區 1"/>
          <p:cNvSpPr>
            <a:spLocks noGrp="1"/>
          </p:cNvSpPr>
          <p:nvPr>
            <p:ph type="sldNum" sz="quarter" idx="12"/>
          </p:nvPr>
        </p:nvSpPr>
        <p:spPr/>
        <p:txBody>
          <a:bodyPr/>
          <a:lstStyle/>
          <a:p>
            <a:fld id="{0CA99AB5-42C5-4422-82E0-3ABE0EEA726B}" type="slidenum">
              <a:rPr lang="zh-TW" altLang="en-US" smtClean="0"/>
              <a:t>3</a:t>
            </a:fld>
            <a:endParaRPr lang="zh-TW" altLang="en-US"/>
          </a:p>
        </p:txBody>
      </p:sp>
    </p:spTree>
    <p:extLst>
      <p:ext uri="{BB962C8B-B14F-4D97-AF65-F5344CB8AC3E}">
        <p14:creationId xmlns:p14="http://schemas.microsoft.com/office/powerpoint/2010/main" val="2691673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30218" y="1244881"/>
            <a:ext cx="9038344" cy="4221422"/>
          </a:xfrm>
        </p:spPr>
      </p:pic>
      <p:sp>
        <p:nvSpPr>
          <p:cNvPr id="3" name="投影片編號版面配置區 2"/>
          <p:cNvSpPr>
            <a:spLocks noGrp="1"/>
          </p:cNvSpPr>
          <p:nvPr>
            <p:ph type="sldNum" sz="quarter" idx="12"/>
          </p:nvPr>
        </p:nvSpPr>
        <p:spPr/>
        <p:txBody>
          <a:bodyPr/>
          <a:lstStyle/>
          <a:p>
            <a:fld id="{0CA99AB5-42C5-4422-82E0-3ABE0EEA726B}" type="slidenum">
              <a:rPr lang="zh-TW" altLang="en-US" smtClean="0"/>
              <a:t>4</a:t>
            </a:fld>
            <a:endParaRPr lang="zh-TW" altLang="en-US"/>
          </a:p>
        </p:txBody>
      </p:sp>
    </p:spTree>
    <p:extLst>
      <p:ext uri="{BB962C8B-B14F-4D97-AF65-F5344CB8AC3E}">
        <p14:creationId xmlns:p14="http://schemas.microsoft.com/office/powerpoint/2010/main" val="4654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505" y="0"/>
            <a:ext cx="4311807" cy="3577093"/>
          </a:xfrm>
          <a:prstGeom prst="rect">
            <a:avLst/>
          </a:prstGeom>
        </p:spPr>
      </p:pic>
      <p:pic>
        <p:nvPicPr>
          <p:cNvPr id="8" name="圖片 7"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0504" y="3704705"/>
            <a:ext cx="4311807" cy="3464445"/>
          </a:xfrm>
          <a:prstGeom prst="rect">
            <a:avLst/>
          </a:prstGeom>
        </p:spPr>
      </p:pic>
      <p:sp>
        <p:nvSpPr>
          <p:cNvPr id="2" name="投影片編號版面配置區 1"/>
          <p:cNvSpPr>
            <a:spLocks noGrp="1"/>
          </p:cNvSpPr>
          <p:nvPr>
            <p:ph type="sldNum" sz="quarter" idx="12"/>
          </p:nvPr>
        </p:nvSpPr>
        <p:spPr/>
        <p:txBody>
          <a:bodyPr/>
          <a:lstStyle/>
          <a:p>
            <a:fld id="{0CA99AB5-42C5-4422-82E0-3ABE0EEA726B}" type="slidenum">
              <a:rPr lang="zh-TW" altLang="en-US" smtClean="0"/>
              <a:t>5</a:t>
            </a:fld>
            <a:endParaRPr lang="zh-TW" altLang="en-US"/>
          </a:p>
        </p:txBody>
      </p:sp>
    </p:spTree>
    <p:extLst>
      <p:ext uri="{BB962C8B-B14F-4D97-AF65-F5344CB8AC3E}">
        <p14:creationId xmlns:p14="http://schemas.microsoft.com/office/powerpoint/2010/main" val="1936928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畫面剪輯"/>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6944" y="1143156"/>
            <a:ext cx="5770751" cy="3941592"/>
          </a:xfrm>
        </p:spPr>
      </p:pic>
      <p:sp>
        <p:nvSpPr>
          <p:cNvPr id="6" name="文字方塊 5"/>
          <p:cNvSpPr txBox="1"/>
          <p:nvPr/>
        </p:nvSpPr>
        <p:spPr>
          <a:xfrm>
            <a:off x="218935" y="3001099"/>
            <a:ext cx="3838471" cy="361741"/>
          </a:xfrm>
          <a:prstGeom prst="rect">
            <a:avLst/>
          </a:prstGeom>
          <a:solidFill>
            <a:srgbClr val="F6F6F6"/>
          </a:solidFill>
        </p:spPr>
        <p:txBody>
          <a:bodyPr wrap="square" rtlCol="0">
            <a:spAutoFit/>
          </a:bodyPr>
          <a:lstStyle/>
          <a:p>
            <a:endParaRPr lang="zh-TW" altLang="en-US" dirty="0"/>
          </a:p>
        </p:txBody>
      </p:sp>
      <p:sp>
        <p:nvSpPr>
          <p:cNvPr id="5" name="矩形 4"/>
          <p:cNvSpPr/>
          <p:nvPr/>
        </p:nvSpPr>
        <p:spPr>
          <a:xfrm>
            <a:off x="329468" y="3043235"/>
            <a:ext cx="3838471" cy="299634"/>
          </a:xfrm>
          <a:prstGeom prst="rect">
            <a:avLst/>
          </a:prstGeom>
        </p:spPr>
        <p:txBody>
          <a:bodyPr wrap="square">
            <a:spAutoFit/>
          </a:bodyPr>
          <a:lstStyle/>
          <a:p>
            <a:r>
              <a:rPr lang="zh-TW" altLang="en-US" dirty="0"/>
              <a:t>BNI商聚</a:t>
            </a:r>
            <a:r>
              <a:rPr lang="zh-TW" altLang="en-US" dirty="0" smtClean="0"/>
              <a:t>人   報名失敗</a:t>
            </a:r>
            <a:endParaRPr lang="zh-TW" altLang="en-US" dirty="0"/>
          </a:p>
        </p:txBody>
      </p:sp>
      <p:sp>
        <p:nvSpPr>
          <p:cNvPr id="8" name="文字方塊 7"/>
          <p:cNvSpPr txBox="1"/>
          <p:nvPr/>
        </p:nvSpPr>
        <p:spPr>
          <a:xfrm>
            <a:off x="369660" y="3362840"/>
            <a:ext cx="4966013" cy="830997"/>
          </a:xfrm>
          <a:prstGeom prst="rect">
            <a:avLst/>
          </a:prstGeom>
          <a:solidFill>
            <a:srgbClr val="F6F6F6"/>
          </a:solidFill>
        </p:spPr>
        <p:txBody>
          <a:bodyPr wrap="square" rtlCol="0">
            <a:spAutoFit/>
          </a:bodyPr>
          <a:lstStyle/>
          <a:p>
            <a:r>
              <a:rPr lang="zh-TW" altLang="en-US" sz="1600" dirty="0" smtClean="0"/>
              <a:t>您好：</a:t>
            </a:r>
            <a:r>
              <a:rPr lang="en-US" altLang="zh-TW" sz="1600" dirty="0"/>
              <a:t/>
            </a:r>
            <a:br>
              <a:rPr lang="en-US" altLang="zh-TW" sz="1600" dirty="0"/>
            </a:br>
            <a:r>
              <a:rPr lang="zh-TW" altLang="en-US" sz="1600" dirty="0" smtClean="0"/>
              <a:t>信用卡付款失敗，請重新報名付款，謝謝！</a:t>
            </a:r>
            <a:endParaRPr lang="en-US" altLang="zh-TW" sz="1600" dirty="0" smtClean="0"/>
          </a:p>
          <a:p>
            <a:r>
              <a:rPr lang="zh-TW" altLang="en-US" sz="1600" dirty="0"/>
              <a:t>點</a:t>
            </a:r>
            <a:r>
              <a:rPr lang="zh-TW" altLang="en-US" sz="1600" dirty="0" smtClean="0"/>
              <a:t>擊</a:t>
            </a:r>
            <a:r>
              <a:rPr lang="zh-TW" altLang="en-US" sz="1600" b="1" dirty="0" smtClean="0">
                <a:solidFill>
                  <a:schemeClr val="accent5"/>
                </a:solidFill>
              </a:rPr>
              <a:t>回到報名頁面</a:t>
            </a:r>
            <a:r>
              <a:rPr lang="zh-TW" altLang="en-US" sz="1600" dirty="0" smtClean="0"/>
              <a:t>。</a:t>
            </a:r>
            <a:endParaRPr lang="en-US" altLang="zh-TW" sz="1600" dirty="0"/>
          </a:p>
        </p:txBody>
      </p:sp>
      <p:sp>
        <p:nvSpPr>
          <p:cNvPr id="9" name="文字方塊 8"/>
          <p:cNvSpPr txBox="1"/>
          <p:nvPr/>
        </p:nvSpPr>
        <p:spPr>
          <a:xfrm>
            <a:off x="329468" y="4181842"/>
            <a:ext cx="3838471" cy="246221"/>
          </a:xfrm>
          <a:prstGeom prst="rect">
            <a:avLst/>
          </a:prstGeom>
          <a:solidFill>
            <a:srgbClr val="F6F6F6"/>
          </a:solidFill>
        </p:spPr>
        <p:txBody>
          <a:bodyPr wrap="square" rtlCol="0">
            <a:spAutoFit/>
          </a:bodyPr>
          <a:lstStyle/>
          <a:p>
            <a:r>
              <a:rPr lang="en-US" altLang="zh-TW" sz="1000" dirty="0" smtClean="0"/>
              <a:t>BNI</a:t>
            </a:r>
            <a:r>
              <a:rPr lang="zh-TW" altLang="en-US" sz="1000" dirty="0" smtClean="0"/>
              <a:t>台北中區菁鑽分會  祝您順心！</a:t>
            </a:r>
            <a:endParaRPr lang="zh-TW" altLang="en-US" sz="1000" dirty="0"/>
          </a:p>
        </p:txBody>
      </p:sp>
      <p:sp>
        <p:nvSpPr>
          <p:cNvPr id="10" name="文字方塊 9"/>
          <p:cNvSpPr txBox="1"/>
          <p:nvPr/>
        </p:nvSpPr>
        <p:spPr>
          <a:xfrm>
            <a:off x="218934" y="4592305"/>
            <a:ext cx="5056450" cy="291194"/>
          </a:xfrm>
          <a:prstGeom prst="rect">
            <a:avLst/>
          </a:prstGeom>
          <a:solidFill>
            <a:srgbClr val="F6F6F6"/>
          </a:solidFill>
        </p:spPr>
        <p:txBody>
          <a:bodyPr wrap="square" rtlCol="0">
            <a:spAutoFit/>
          </a:bodyPr>
          <a:lstStyle/>
          <a:p>
            <a:endParaRPr lang="zh-TW" altLang="en-US" sz="1000" dirty="0"/>
          </a:p>
        </p:txBody>
      </p:sp>
      <p:sp>
        <p:nvSpPr>
          <p:cNvPr id="3" name="投影片編號版面配置區 2"/>
          <p:cNvSpPr>
            <a:spLocks noGrp="1"/>
          </p:cNvSpPr>
          <p:nvPr>
            <p:ph type="sldNum" sz="quarter" idx="12"/>
          </p:nvPr>
        </p:nvSpPr>
        <p:spPr/>
        <p:txBody>
          <a:bodyPr/>
          <a:lstStyle/>
          <a:p>
            <a:fld id="{0CA99AB5-42C5-4422-82E0-3ABE0EEA726B}" type="slidenum">
              <a:rPr lang="zh-TW" altLang="en-US" smtClean="0"/>
              <a:t>6</a:t>
            </a:fld>
            <a:endParaRPr lang="zh-TW" altLang="en-US"/>
          </a:p>
        </p:txBody>
      </p:sp>
    </p:spTree>
    <p:extLst>
      <p:ext uri="{BB962C8B-B14F-4D97-AF65-F5344CB8AC3E}">
        <p14:creationId xmlns:p14="http://schemas.microsoft.com/office/powerpoint/2010/main" val="3788642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畫面剪輯"/>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6944" y="1143156"/>
            <a:ext cx="5770751" cy="3941592"/>
          </a:xfrm>
        </p:spPr>
      </p:pic>
      <p:sp>
        <p:nvSpPr>
          <p:cNvPr id="6" name="文字方塊 5"/>
          <p:cNvSpPr txBox="1"/>
          <p:nvPr/>
        </p:nvSpPr>
        <p:spPr>
          <a:xfrm>
            <a:off x="218935" y="3001099"/>
            <a:ext cx="3838471" cy="361741"/>
          </a:xfrm>
          <a:prstGeom prst="rect">
            <a:avLst/>
          </a:prstGeom>
          <a:solidFill>
            <a:srgbClr val="F6F6F6"/>
          </a:solidFill>
        </p:spPr>
        <p:txBody>
          <a:bodyPr wrap="square" rtlCol="0">
            <a:spAutoFit/>
          </a:bodyPr>
          <a:lstStyle/>
          <a:p>
            <a:endParaRPr lang="zh-TW" altLang="en-US" dirty="0"/>
          </a:p>
        </p:txBody>
      </p:sp>
      <p:sp>
        <p:nvSpPr>
          <p:cNvPr id="5" name="矩形 4"/>
          <p:cNvSpPr/>
          <p:nvPr/>
        </p:nvSpPr>
        <p:spPr>
          <a:xfrm>
            <a:off x="329468" y="3043235"/>
            <a:ext cx="3838471" cy="299634"/>
          </a:xfrm>
          <a:prstGeom prst="rect">
            <a:avLst/>
          </a:prstGeom>
        </p:spPr>
        <p:txBody>
          <a:bodyPr wrap="square">
            <a:spAutoFit/>
          </a:bodyPr>
          <a:lstStyle/>
          <a:p>
            <a:r>
              <a:rPr lang="zh-TW" altLang="en-US" dirty="0"/>
              <a:t>BNI商聚</a:t>
            </a:r>
            <a:r>
              <a:rPr lang="zh-TW" altLang="en-US" dirty="0" smtClean="0"/>
              <a:t>人   報名完成通知信</a:t>
            </a:r>
            <a:endParaRPr lang="zh-TW" altLang="en-US" dirty="0"/>
          </a:p>
        </p:txBody>
      </p:sp>
      <p:sp>
        <p:nvSpPr>
          <p:cNvPr id="8" name="文字方塊 7"/>
          <p:cNvSpPr txBox="1"/>
          <p:nvPr/>
        </p:nvSpPr>
        <p:spPr>
          <a:xfrm>
            <a:off x="309371" y="3555935"/>
            <a:ext cx="4966013" cy="461665"/>
          </a:xfrm>
          <a:prstGeom prst="rect">
            <a:avLst/>
          </a:prstGeom>
          <a:solidFill>
            <a:srgbClr val="F6F6F6"/>
          </a:solidFill>
        </p:spPr>
        <p:txBody>
          <a:bodyPr wrap="square" rtlCol="0">
            <a:spAutoFit/>
          </a:bodyPr>
          <a:lstStyle/>
          <a:p>
            <a:r>
              <a:rPr lang="zh-TW" altLang="en-US" sz="1200" dirty="0"/>
              <a:t>恭喜您成為</a:t>
            </a:r>
            <a:r>
              <a:rPr lang="en-US" altLang="zh-TW" sz="1200" dirty="0" smtClean="0"/>
              <a:t>BNI</a:t>
            </a:r>
            <a:r>
              <a:rPr lang="zh-TW" altLang="en-US" sz="1200" dirty="0"/>
              <a:t>台北中區菁鑽分會</a:t>
            </a:r>
            <a:r>
              <a:rPr lang="zh-TW" altLang="en-US" sz="1200" dirty="0" smtClean="0"/>
              <a:t>的</a:t>
            </a:r>
            <a:r>
              <a:rPr lang="zh-TW" altLang="en-US" sz="1200" dirty="0"/>
              <a:t>貴賓</a:t>
            </a:r>
            <a:r>
              <a:rPr lang="zh-TW" altLang="en-US" sz="1200" dirty="0" smtClean="0"/>
              <a:t>，</a:t>
            </a:r>
            <a:endParaRPr lang="en-US" altLang="zh-TW" sz="1200" dirty="0" smtClean="0"/>
          </a:p>
          <a:p>
            <a:r>
              <a:rPr lang="zh-TW" altLang="en-US" sz="1200" dirty="0" smtClean="0"/>
              <a:t>成為</a:t>
            </a:r>
            <a:r>
              <a:rPr lang="zh-TW" altLang="en-US" sz="1200" dirty="0"/>
              <a:t>我們最佳團隊合作夥伴</a:t>
            </a:r>
            <a:r>
              <a:rPr lang="zh-TW" altLang="en-US" sz="1200" dirty="0" smtClean="0"/>
              <a:t>。</a:t>
            </a:r>
            <a:endParaRPr lang="en-US" altLang="zh-TW" sz="1200" dirty="0"/>
          </a:p>
        </p:txBody>
      </p:sp>
      <p:sp>
        <p:nvSpPr>
          <p:cNvPr id="9" name="文字方塊 8"/>
          <p:cNvSpPr txBox="1"/>
          <p:nvPr/>
        </p:nvSpPr>
        <p:spPr>
          <a:xfrm>
            <a:off x="329468" y="4181842"/>
            <a:ext cx="3838471" cy="246221"/>
          </a:xfrm>
          <a:prstGeom prst="rect">
            <a:avLst/>
          </a:prstGeom>
          <a:solidFill>
            <a:srgbClr val="F6F6F6"/>
          </a:solidFill>
        </p:spPr>
        <p:txBody>
          <a:bodyPr wrap="square" rtlCol="0">
            <a:spAutoFit/>
          </a:bodyPr>
          <a:lstStyle/>
          <a:p>
            <a:r>
              <a:rPr lang="en-US" altLang="zh-TW" sz="1000" dirty="0" smtClean="0"/>
              <a:t>BNI</a:t>
            </a:r>
            <a:r>
              <a:rPr lang="zh-TW" altLang="en-US" sz="1000" dirty="0" smtClean="0"/>
              <a:t>台北中區菁鑽分會  祝您順心！</a:t>
            </a:r>
            <a:endParaRPr lang="zh-TW" altLang="en-US" sz="1000" dirty="0"/>
          </a:p>
        </p:txBody>
      </p:sp>
      <p:sp>
        <p:nvSpPr>
          <p:cNvPr id="10" name="文字方塊 9"/>
          <p:cNvSpPr txBox="1"/>
          <p:nvPr/>
        </p:nvSpPr>
        <p:spPr>
          <a:xfrm>
            <a:off x="218934" y="4592305"/>
            <a:ext cx="5056450" cy="291194"/>
          </a:xfrm>
          <a:prstGeom prst="rect">
            <a:avLst/>
          </a:prstGeom>
          <a:solidFill>
            <a:srgbClr val="F6F6F6"/>
          </a:solidFill>
        </p:spPr>
        <p:txBody>
          <a:bodyPr wrap="square" rtlCol="0">
            <a:spAutoFit/>
          </a:bodyPr>
          <a:lstStyle/>
          <a:p>
            <a:endParaRPr lang="zh-TW" altLang="en-US" sz="1000" dirty="0"/>
          </a:p>
        </p:txBody>
      </p:sp>
      <p:pic>
        <p:nvPicPr>
          <p:cNvPr id="3" name="圖片 2"/>
          <p:cNvPicPr>
            <a:picLocks noChangeAspect="1"/>
          </p:cNvPicPr>
          <p:nvPr/>
        </p:nvPicPr>
        <p:blipFill>
          <a:blip r:embed="rId4"/>
          <a:stretch>
            <a:fillRect/>
          </a:stretch>
        </p:blipFill>
        <p:spPr>
          <a:xfrm>
            <a:off x="3587467" y="2968303"/>
            <a:ext cx="1459368" cy="1422753"/>
          </a:xfrm>
          <a:prstGeom prst="rect">
            <a:avLst/>
          </a:prstGeom>
        </p:spPr>
      </p:pic>
      <p:sp>
        <p:nvSpPr>
          <p:cNvPr id="7" name="投影片編號版面配置區 6"/>
          <p:cNvSpPr>
            <a:spLocks noGrp="1"/>
          </p:cNvSpPr>
          <p:nvPr>
            <p:ph type="sldNum" sz="quarter" idx="12"/>
          </p:nvPr>
        </p:nvSpPr>
        <p:spPr/>
        <p:txBody>
          <a:bodyPr/>
          <a:lstStyle/>
          <a:p>
            <a:fld id="{0CA99AB5-42C5-4422-82E0-3ABE0EEA726B}" type="slidenum">
              <a:rPr lang="zh-TW" altLang="en-US" smtClean="0"/>
              <a:t>7</a:t>
            </a:fld>
            <a:endParaRPr lang="zh-TW" altLang="en-US"/>
          </a:p>
        </p:txBody>
      </p:sp>
    </p:spTree>
    <p:extLst>
      <p:ext uri="{BB962C8B-B14F-4D97-AF65-F5344CB8AC3E}">
        <p14:creationId xmlns:p14="http://schemas.microsoft.com/office/powerpoint/2010/main" val="2282351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7267</TotalTime>
  <Words>934</Words>
  <Application>Microsoft Office PowerPoint</Application>
  <PresentationFormat>B5 (ISO) 紙張 (176x250 公釐)</PresentationFormat>
  <Paragraphs>94</Paragraphs>
  <Slides>7</Slides>
  <Notes>7</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7</vt:i4>
      </vt:variant>
    </vt:vector>
  </HeadingPairs>
  <TitlesOfParts>
    <vt:vector size="14" baseType="lpstr">
      <vt:lpstr>HelveticaNeue-Light</vt:lpstr>
      <vt:lpstr>微軟正黑體</vt:lpstr>
      <vt:lpstr>新細明體</vt:lpstr>
      <vt:lpstr>Arial</vt:lpstr>
      <vt:lpstr>Calibri</vt:lpstr>
      <vt:lpstr>Calibri Light</vt:lpstr>
      <vt:lpstr>Office 佈景主題</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tdi-NB014</dc:creator>
  <cp:lastModifiedBy>tdi-NB014</cp:lastModifiedBy>
  <cp:revision>72</cp:revision>
  <cp:lastPrinted>2016-12-20T11:21:08Z</cp:lastPrinted>
  <dcterms:created xsi:type="dcterms:W3CDTF">2016-12-14T09:39:59Z</dcterms:created>
  <dcterms:modified xsi:type="dcterms:W3CDTF">2016-12-20T11:30:31Z</dcterms:modified>
</cp:coreProperties>
</file>